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4" r:id="rId30"/>
    <p:sldId id="293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5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8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AF73-F288-47BA-A6DD-759E0E43C3D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735C-974E-4AD1-91D4-58CD2145A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9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77462"/>
            <a:ext cx="9144000" cy="13782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746549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module:  </a:t>
            </a:r>
            <a:r>
              <a:rPr lang="en-US" sz="2800" dirty="0">
                <a:solidFill>
                  <a:prstClr val="black"/>
                </a:solidFill>
              </a:rPr>
              <a:t>Molecular, Gene and Diseases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sz="2800" b="1" dirty="0">
                <a:solidFill>
                  <a:srgbClr val="002060"/>
                </a:solidFill>
              </a:rPr>
              <a:t>Session </a:t>
            </a:r>
            <a:r>
              <a:rPr lang="en-US" sz="2800" b="1" dirty="0" smtClean="0">
                <a:solidFill>
                  <a:srgbClr val="002060"/>
                </a:solidFill>
              </a:rPr>
              <a:t>2: Lec1 </a:t>
            </a:r>
            <a:endParaRPr lang="en-US" sz="2800" b="1" dirty="0">
              <a:solidFill>
                <a:srgbClr val="002060"/>
              </a:solidFill>
            </a:endParaRPr>
          </a:p>
          <a:p>
            <a:pPr lvl="0"/>
            <a:endParaRPr lang="en-US" b="1" dirty="0">
              <a:solidFill>
                <a:srgbClr val="002060"/>
              </a:solidFill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Title:</a:t>
            </a:r>
          </a:p>
          <a:p>
            <a:pPr lvl="0"/>
            <a:r>
              <a:rPr lang="en-US" sz="28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    </a:t>
            </a:r>
            <a:r>
              <a:rPr lang="en-US" sz="28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Protein Structure and Folding </a:t>
            </a:r>
            <a:endParaRPr lang="en-US" sz="2800" b="1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/>
            <a:endParaRPr lang="en-US" sz="2800" b="1" spc="-5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/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staff:</a:t>
            </a:r>
          </a:p>
          <a:p>
            <a:pPr marL="285750" lvl="0" indent="-28575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Dr. </a:t>
            </a:r>
            <a:r>
              <a:rPr lang="en-US" dirty="0" err="1" smtClean="0">
                <a:solidFill>
                  <a:prstClr val="black"/>
                </a:solidFill>
              </a:rPr>
              <a:t>Wamedh</a:t>
            </a:r>
            <a:r>
              <a:rPr lang="en-US" dirty="0" smtClean="0">
                <a:solidFill>
                  <a:prstClr val="black"/>
                </a:solidFill>
              </a:rPr>
              <a:t> H. </a:t>
            </a:r>
            <a:r>
              <a:rPr lang="en-US" dirty="0" err="1" smtClean="0">
                <a:solidFill>
                  <a:prstClr val="black"/>
                </a:solidFill>
              </a:rPr>
              <a:t>Alqatrani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</a:rPr>
              <a:t>Dr</a:t>
            </a:r>
            <a:r>
              <a:rPr lang="en-US" dirty="0">
                <a:solidFill>
                  <a:prstClr val="black"/>
                </a:solidFill>
              </a:rPr>
              <a:t>. Hussein K. Abdul-</a:t>
            </a:r>
            <a:r>
              <a:rPr lang="en-US" dirty="0" err="1">
                <a:solidFill>
                  <a:prstClr val="black"/>
                </a:solidFill>
              </a:rPr>
              <a:t>Sada</a:t>
            </a:r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Dr. </a:t>
            </a:r>
            <a:r>
              <a:rPr lang="en-US" dirty="0" err="1">
                <a:solidFill>
                  <a:prstClr val="black"/>
                </a:solidFill>
              </a:rPr>
              <a:t>Nibras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S. </a:t>
            </a:r>
            <a:r>
              <a:rPr lang="en-US" dirty="0">
                <a:solidFill>
                  <a:prstClr val="black"/>
                </a:solidFill>
              </a:rPr>
              <a:t>Al-</a:t>
            </a:r>
            <a:r>
              <a:rPr lang="en-US" dirty="0" err="1">
                <a:solidFill>
                  <a:prstClr val="black"/>
                </a:solidFill>
              </a:rPr>
              <a:t>Ammar</a:t>
            </a:r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Dr. </a:t>
            </a:r>
            <a:r>
              <a:rPr lang="en-US" dirty="0" err="1" smtClean="0">
                <a:solidFill>
                  <a:prstClr val="black"/>
                </a:solidFill>
              </a:rPr>
              <a:t>Ilham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Mohammed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546" y="2"/>
            <a:ext cx="759825" cy="742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7907384" y="5879407"/>
            <a:ext cx="1236617" cy="955041"/>
          </a:xfrm>
          <a:prstGeom prst="rect">
            <a:avLst/>
          </a:prstGeom>
        </p:spPr>
      </p:pic>
      <p:sp>
        <p:nvSpPr>
          <p:cNvPr id="11" name="TextBox 1"/>
          <p:cNvSpPr txBox="1"/>
          <p:nvPr/>
        </p:nvSpPr>
        <p:spPr>
          <a:xfrm>
            <a:off x="-30224" y="5642496"/>
            <a:ext cx="8538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           </a:t>
            </a:r>
            <a:r>
              <a:rPr lang="en-US" b="1" dirty="0" smtClean="0"/>
              <a:t>This </a:t>
            </a:r>
            <a:r>
              <a:rPr lang="en-US" b="1" dirty="0"/>
              <a:t>Lecture was loaded in blackboard and you can find the material </a:t>
            </a:r>
            <a:r>
              <a:rPr lang="en-US" b="1" dirty="0" smtClean="0"/>
              <a:t>in: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          (Lippincott’s Illustrated </a:t>
            </a:r>
            <a:r>
              <a:rPr lang="en-US" b="1" dirty="0">
                <a:solidFill>
                  <a:srgbClr val="FF0000"/>
                </a:solidFill>
              </a:rPr>
              <a:t>Reviews: Cell and Molecular Biology </a:t>
            </a:r>
            <a:r>
              <a:rPr lang="en-US" b="1" dirty="0" smtClean="0">
                <a:solidFill>
                  <a:srgbClr val="FF0000"/>
                </a:solidFill>
              </a:rPr>
              <a:t>Chapters 2,3)</a:t>
            </a:r>
            <a:endParaRPr lang="en-US" b="1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            </a:t>
            </a:r>
            <a:r>
              <a:rPr lang="en-US" b="1" dirty="0" smtClean="0"/>
              <a:t>For </a:t>
            </a:r>
            <a:r>
              <a:rPr lang="en-US" b="1" dirty="0"/>
              <a:t>more detailed instructions, any question, or you have a case you </a:t>
            </a:r>
            <a:endParaRPr lang="en-US" b="1" dirty="0" smtClean="0"/>
          </a:p>
          <a:p>
            <a:r>
              <a:rPr lang="en-US" b="1" dirty="0" smtClean="0"/>
              <a:t>             need </a:t>
            </a:r>
            <a:r>
              <a:rPr lang="en-US" b="1" dirty="0"/>
              <a:t>help in, </a:t>
            </a:r>
            <a:r>
              <a:rPr lang="en-US" b="1" dirty="0" smtClean="0"/>
              <a:t>please </a:t>
            </a:r>
            <a:r>
              <a:rPr lang="en-US" b="1" dirty="0"/>
              <a:t>post to the group of session</a:t>
            </a:r>
            <a:endParaRPr lang="en-US" dirty="0"/>
          </a:p>
        </p:txBody>
      </p:sp>
      <p:pic>
        <p:nvPicPr>
          <p:cNvPr id="13" name="Picture 2" descr="ÙØªÙØ¬Ø© Ø¨Ø­Ø« Ø§ÙØµÙØ± Ø¹Ù âªbook iconâ¬â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0" y="5642496"/>
            <a:ext cx="480151" cy="48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ØµÙØ±Ø© Ø°Ø§Øª ØµÙØ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" y="6253476"/>
            <a:ext cx="538091" cy="5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20" name="object 7"/>
          <p:cNvSpPr/>
          <p:nvPr/>
        </p:nvSpPr>
        <p:spPr>
          <a:xfrm>
            <a:off x="2922492" y="3219399"/>
            <a:ext cx="504190" cy="171450"/>
          </a:xfrm>
          <a:custGeom>
            <a:avLst/>
            <a:gdLst/>
            <a:ahLst/>
            <a:cxnLst/>
            <a:rect l="l" t="t" r="r" b="b"/>
            <a:pathLst>
              <a:path w="504189" h="171450">
                <a:moveTo>
                  <a:pt x="428389" y="85578"/>
                </a:moveTo>
                <a:lnTo>
                  <a:pt x="342392" y="135743"/>
                </a:lnTo>
                <a:lnTo>
                  <a:pt x="336712" y="140795"/>
                </a:lnTo>
                <a:lnTo>
                  <a:pt x="333533" y="147395"/>
                </a:lnTo>
                <a:lnTo>
                  <a:pt x="333069" y="154709"/>
                </a:lnTo>
                <a:lnTo>
                  <a:pt x="335534" y="161905"/>
                </a:lnTo>
                <a:lnTo>
                  <a:pt x="340584" y="167512"/>
                </a:lnTo>
                <a:lnTo>
                  <a:pt x="347170" y="170668"/>
                </a:lnTo>
                <a:lnTo>
                  <a:pt x="354447" y="171156"/>
                </a:lnTo>
                <a:lnTo>
                  <a:pt x="361569" y="168763"/>
                </a:lnTo>
                <a:lnTo>
                  <a:pt x="471430" y="104628"/>
                </a:lnTo>
                <a:lnTo>
                  <a:pt x="466217" y="104628"/>
                </a:lnTo>
                <a:lnTo>
                  <a:pt x="466217" y="102088"/>
                </a:lnTo>
                <a:lnTo>
                  <a:pt x="456692" y="102088"/>
                </a:lnTo>
                <a:lnTo>
                  <a:pt x="428389" y="85578"/>
                </a:lnTo>
                <a:close/>
              </a:path>
              <a:path w="504189" h="171450">
                <a:moveTo>
                  <a:pt x="395732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395732" y="104628"/>
                </a:lnTo>
                <a:lnTo>
                  <a:pt x="428389" y="85578"/>
                </a:lnTo>
                <a:lnTo>
                  <a:pt x="395732" y="66528"/>
                </a:lnTo>
                <a:close/>
              </a:path>
              <a:path w="504189" h="171450">
                <a:moveTo>
                  <a:pt x="471430" y="66528"/>
                </a:moveTo>
                <a:lnTo>
                  <a:pt x="466217" y="66528"/>
                </a:lnTo>
                <a:lnTo>
                  <a:pt x="466217" y="104628"/>
                </a:lnTo>
                <a:lnTo>
                  <a:pt x="471430" y="104628"/>
                </a:lnTo>
                <a:lnTo>
                  <a:pt x="504063" y="85578"/>
                </a:lnTo>
                <a:lnTo>
                  <a:pt x="471430" y="66528"/>
                </a:lnTo>
                <a:close/>
              </a:path>
              <a:path w="504189" h="171450">
                <a:moveTo>
                  <a:pt x="456692" y="69068"/>
                </a:moveTo>
                <a:lnTo>
                  <a:pt x="428389" y="85578"/>
                </a:lnTo>
                <a:lnTo>
                  <a:pt x="456692" y="102088"/>
                </a:lnTo>
                <a:lnTo>
                  <a:pt x="456692" y="69068"/>
                </a:lnTo>
                <a:close/>
              </a:path>
              <a:path w="504189" h="171450">
                <a:moveTo>
                  <a:pt x="466217" y="69068"/>
                </a:moveTo>
                <a:lnTo>
                  <a:pt x="456692" y="69068"/>
                </a:lnTo>
                <a:lnTo>
                  <a:pt x="456692" y="102088"/>
                </a:lnTo>
                <a:lnTo>
                  <a:pt x="466217" y="102088"/>
                </a:lnTo>
                <a:lnTo>
                  <a:pt x="466217" y="69068"/>
                </a:lnTo>
                <a:close/>
              </a:path>
              <a:path w="504189" h="171450">
                <a:moveTo>
                  <a:pt x="354447" y="0"/>
                </a:moveTo>
                <a:lnTo>
                  <a:pt x="347170" y="488"/>
                </a:lnTo>
                <a:lnTo>
                  <a:pt x="340584" y="3643"/>
                </a:lnTo>
                <a:lnTo>
                  <a:pt x="335534" y="9251"/>
                </a:lnTo>
                <a:lnTo>
                  <a:pt x="333069" y="16446"/>
                </a:lnTo>
                <a:lnTo>
                  <a:pt x="333533" y="23760"/>
                </a:lnTo>
                <a:lnTo>
                  <a:pt x="336712" y="30360"/>
                </a:lnTo>
                <a:lnTo>
                  <a:pt x="342392" y="35413"/>
                </a:lnTo>
                <a:lnTo>
                  <a:pt x="428389" y="85578"/>
                </a:lnTo>
                <a:lnTo>
                  <a:pt x="456692" y="69068"/>
                </a:lnTo>
                <a:lnTo>
                  <a:pt x="466217" y="69068"/>
                </a:lnTo>
                <a:lnTo>
                  <a:pt x="466217" y="66528"/>
                </a:lnTo>
                <a:lnTo>
                  <a:pt x="471430" y="66528"/>
                </a:lnTo>
                <a:lnTo>
                  <a:pt x="361569" y="2393"/>
                </a:lnTo>
                <a:lnTo>
                  <a:pt x="3544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8"/>
          <p:cNvSpPr/>
          <p:nvPr/>
        </p:nvSpPr>
        <p:spPr>
          <a:xfrm>
            <a:off x="5801138" y="3272407"/>
            <a:ext cx="540385" cy="171450"/>
          </a:xfrm>
          <a:custGeom>
            <a:avLst/>
            <a:gdLst/>
            <a:ahLst/>
            <a:cxnLst/>
            <a:rect l="l" t="t" r="r" b="b"/>
            <a:pathLst>
              <a:path w="540384" h="171450">
                <a:moveTo>
                  <a:pt x="464330" y="85578"/>
                </a:moveTo>
                <a:lnTo>
                  <a:pt x="378332" y="135743"/>
                </a:lnTo>
                <a:lnTo>
                  <a:pt x="372725" y="140795"/>
                </a:lnTo>
                <a:lnTo>
                  <a:pt x="369569" y="147395"/>
                </a:lnTo>
                <a:lnTo>
                  <a:pt x="369081" y="154709"/>
                </a:lnTo>
                <a:lnTo>
                  <a:pt x="371475" y="161905"/>
                </a:lnTo>
                <a:lnTo>
                  <a:pt x="376527" y="167512"/>
                </a:lnTo>
                <a:lnTo>
                  <a:pt x="383127" y="170668"/>
                </a:lnTo>
                <a:lnTo>
                  <a:pt x="390441" y="171156"/>
                </a:lnTo>
                <a:lnTo>
                  <a:pt x="397636" y="168763"/>
                </a:lnTo>
                <a:lnTo>
                  <a:pt x="507498" y="104628"/>
                </a:lnTo>
                <a:lnTo>
                  <a:pt x="502284" y="104628"/>
                </a:lnTo>
                <a:lnTo>
                  <a:pt x="502284" y="102088"/>
                </a:lnTo>
                <a:lnTo>
                  <a:pt x="492632" y="102088"/>
                </a:lnTo>
                <a:lnTo>
                  <a:pt x="464330" y="85578"/>
                </a:lnTo>
                <a:close/>
              </a:path>
              <a:path w="540384" h="171450">
                <a:moveTo>
                  <a:pt x="431672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431672" y="104628"/>
                </a:lnTo>
                <a:lnTo>
                  <a:pt x="464330" y="85578"/>
                </a:lnTo>
                <a:lnTo>
                  <a:pt x="431672" y="66528"/>
                </a:lnTo>
                <a:close/>
              </a:path>
              <a:path w="540384" h="171450">
                <a:moveTo>
                  <a:pt x="507498" y="66528"/>
                </a:moveTo>
                <a:lnTo>
                  <a:pt x="502284" y="66528"/>
                </a:lnTo>
                <a:lnTo>
                  <a:pt x="502284" y="104628"/>
                </a:lnTo>
                <a:lnTo>
                  <a:pt x="507498" y="104628"/>
                </a:lnTo>
                <a:lnTo>
                  <a:pt x="540130" y="85578"/>
                </a:lnTo>
                <a:lnTo>
                  <a:pt x="507498" y="66528"/>
                </a:lnTo>
                <a:close/>
              </a:path>
              <a:path w="540384" h="171450">
                <a:moveTo>
                  <a:pt x="492632" y="69068"/>
                </a:moveTo>
                <a:lnTo>
                  <a:pt x="464330" y="85578"/>
                </a:lnTo>
                <a:lnTo>
                  <a:pt x="492632" y="102088"/>
                </a:lnTo>
                <a:lnTo>
                  <a:pt x="492632" y="69068"/>
                </a:lnTo>
                <a:close/>
              </a:path>
              <a:path w="540384" h="171450">
                <a:moveTo>
                  <a:pt x="502284" y="69068"/>
                </a:moveTo>
                <a:lnTo>
                  <a:pt x="492632" y="69068"/>
                </a:lnTo>
                <a:lnTo>
                  <a:pt x="492632" y="102088"/>
                </a:lnTo>
                <a:lnTo>
                  <a:pt x="502284" y="102088"/>
                </a:lnTo>
                <a:lnTo>
                  <a:pt x="502284" y="69068"/>
                </a:lnTo>
                <a:close/>
              </a:path>
              <a:path w="540384" h="171450">
                <a:moveTo>
                  <a:pt x="390441" y="0"/>
                </a:moveTo>
                <a:lnTo>
                  <a:pt x="383127" y="488"/>
                </a:lnTo>
                <a:lnTo>
                  <a:pt x="376527" y="3643"/>
                </a:lnTo>
                <a:lnTo>
                  <a:pt x="371475" y="9251"/>
                </a:lnTo>
                <a:lnTo>
                  <a:pt x="369081" y="16446"/>
                </a:lnTo>
                <a:lnTo>
                  <a:pt x="369569" y="23760"/>
                </a:lnTo>
                <a:lnTo>
                  <a:pt x="372725" y="30360"/>
                </a:lnTo>
                <a:lnTo>
                  <a:pt x="378332" y="35413"/>
                </a:lnTo>
                <a:lnTo>
                  <a:pt x="464330" y="85578"/>
                </a:lnTo>
                <a:lnTo>
                  <a:pt x="492632" y="69068"/>
                </a:lnTo>
                <a:lnTo>
                  <a:pt x="502284" y="69068"/>
                </a:lnTo>
                <a:lnTo>
                  <a:pt x="502284" y="66528"/>
                </a:lnTo>
                <a:lnTo>
                  <a:pt x="507498" y="66528"/>
                </a:lnTo>
                <a:lnTo>
                  <a:pt x="397636" y="2393"/>
                </a:lnTo>
                <a:lnTo>
                  <a:pt x="390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"/>
          <p:cNvSpPr/>
          <p:nvPr/>
        </p:nvSpPr>
        <p:spPr>
          <a:xfrm>
            <a:off x="7382819" y="3760789"/>
            <a:ext cx="171450" cy="360045"/>
          </a:xfrm>
          <a:custGeom>
            <a:avLst/>
            <a:gdLst/>
            <a:ahLst/>
            <a:cxnLst/>
            <a:rect l="l" t="t" r="r" b="b"/>
            <a:pathLst>
              <a:path w="171450" h="360044">
                <a:moveTo>
                  <a:pt x="16446" y="189069"/>
                </a:moveTo>
                <a:lnTo>
                  <a:pt x="9251" y="191515"/>
                </a:lnTo>
                <a:lnTo>
                  <a:pt x="3643" y="196566"/>
                </a:lnTo>
                <a:lnTo>
                  <a:pt x="488" y="203152"/>
                </a:lnTo>
                <a:lnTo>
                  <a:pt x="0" y="210429"/>
                </a:lnTo>
                <a:lnTo>
                  <a:pt x="2393" y="217550"/>
                </a:lnTo>
                <a:lnTo>
                  <a:pt x="85578" y="360045"/>
                </a:lnTo>
                <a:lnTo>
                  <a:pt x="107597" y="322325"/>
                </a:lnTo>
                <a:lnTo>
                  <a:pt x="66528" y="322325"/>
                </a:lnTo>
                <a:lnTo>
                  <a:pt x="66528" y="251714"/>
                </a:lnTo>
                <a:lnTo>
                  <a:pt x="35413" y="198374"/>
                </a:lnTo>
                <a:lnTo>
                  <a:pt x="30360" y="192748"/>
                </a:lnTo>
                <a:lnTo>
                  <a:pt x="23760" y="189563"/>
                </a:lnTo>
                <a:lnTo>
                  <a:pt x="16446" y="189069"/>
                </a:lnTo>
                <a:close/>
              </a:path>
              <a:path w="171450" h="360044">
                <a:moveTo>
                  <a:pt x="66528" y="251714"/>
                </a:moveTo>
                <a:lnTo>
                  <a:pt x="66528" y="322325"/>
                </a:lnTo>
                <a:lnTo>
                  <a:pt x="104628" y="322325"/>
                </a:lnTo>
                <a:lnTo>
                  <a:pt x="104628" y="312674"/>
                </a:lnTo>
                <a:lnTo>
                  <a:pt x="69068" y="312674"/>
                </a:lnTo>
                <a:lnTo>
                  <a:pt x="85578" y="284371"/>
                </a:lnTo>
                <a:lnTo>
                  <a:pt x="66528" y="251714"/>
                </a:lnTo>
                <a:close/>
              </a:path>
              <a:path w="171450" h="360044">
                <a:moveTo>
                  <a:pt x="154709" y="189069"/>
                </a:moveTo>
                <a:lnTo>
                  <a:pt x="147395" y="189563"/>
                </a:lnTo>
                <a:lnTo>
                  <a:pt x="140795" y="192748"/>
                </a:lnTo>
                <a:lnTo>
                  <a:pt x="135743" y="198374"/>
                </a:lnTo>
                <a:lnTo>
                  <a:pt x="104628" y="251714"/>
                </a:lnTo>
                <a:lnTo>
                  <a:pt x="104628" y="322325"/>
                </a:lnTo>
                <a:lnTo>
                  <a:pt x="107597" y="322325"/>
                </a:lnTo>
                <a:lnTo>
                  <a:pt x="168763" y="217550"/>
                </a:lnTo>
                <a:lnTo>
                  <a:pt x="171156" y="210429"/>
                </a:lnTo>
                <a:lnTo>
                  <a:pt x="170668" y="203152"/>
                </a:lnTo>
                <a:lnTo>
                  <a:pt x="167512" y="196566"/>
                </a:lnTo>
                <a:lnTo>
                  <a:pt x="161905" y="191515"/>
                </a:lnTo>
                <a:lnTo>
                  <a:pt x="154709" y="189069"/>
                </a:lnTo>
                <a:close/>
              </a:path>
              <a:path w="171450" h="360044">
                <a:moveTo>
                  <a:pt x="85578" y="284371"/>
                </a:moveTo>
                <a:lnTo>
                  <a:pt x="69068" y="312674"/>
                </a:lnTo>
                <a:lnTo>
                  <a:pt x="102088" y="312674"/>
                </a:lnTo>
                <a:lnTo>
                  <a:pt x="85578" y="284371"/>
                </a:lnTo>
                <a:close/>
              </a:path>
              <a:path w="171450" h="360044">
                <a:moveTo>
                  <a:pt x="104628" y="251714"/>
                </a:moveTo>
                <a:lnTo>
                  <a:pt x="85578" y="284371"/>
                </a:lnTo>
                <a:lnTo>
                  <a:pt x="102088" y="312674"/>
                </a:lnTo>
                <a:lnTo>
                  <a:pt x="104628" y="312674"/>
                </a:lnTo>
                <a:lnTo>
                  <a:pt x="104628" y="251714"/>
                </a:lnTo>
                <a:close/>
              </a:path>
              <a:path w="171450" h="360044">
                <a:moveTo>
                  <a:pt x="104628" y="0"/>
                </a:moveTo>
                <a:lnTo>
                  <a:pt x="66528" y="0"/>
                </a:lnTo>
                <a:lnTo>
                  <a:pt x="66528" y="251714"/>
                </a:lnTo>
                <a:lnTo>
                  <a:pt x="85578" y="284371"/>
                </a:lnTo>
                <a:lnTo>
                  <a:pt x="104628" y="251714"/>
                </a:lnTo>
                <a:lnTo>
                  <a:pt x="1046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6899" y="3071532"/>
            <a:ext cx="3563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5" dirty="0">
                <a:latin typeface="Times New Roman"/>
                <a:cs typeface="Times New Roman"/>
              </a:rPr>
              <a:t>Abnormal </a:t>
            </a:r>
            <a:r>
              <a:rPr lang="en-US" sz="2400" spc="-10" dirty="0">
                <a:latin typeface="Times New Roman"/>
                <a:cs typeface="Times New Roman"/>
              </a:rPr>
              <a:t>amino</a:t>
            </a:r>
            <a:r>
              <a:rPr lang="en-US" sz="2400" spc="8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acid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sequence</a:t>
            </a:r>
            <a:endParaRPr lang="ar-IQ" sz="2400" dirty="0"/>
          </a:p>
        </p:txBody>
      </p:sp>
      <p:sp>
        <p:nvSpPr>
          <p:cNvPr id="4" name="مستطيل 3"/>
          <p:cNvSpPr/>
          <p:nvPr/>
        </p:nvSpPr>
        <p:spPr>
          <a:xfrm>
            <a:off x="3556218" y="3073665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5" dirty="0">
                <a:latin typeface="Times New Roman"/>
                <a:cs typeface="Times New Roman"/>
              </a:rPr>
              <a:t>incorrect</a:t>
            </a:r>
            <a:r>
              <a:rPr lang="en-US" sz="2400" spc="3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folding</a:t>
            </a:r>
            <a:endParaRPr lang="ar-IQ" sz="2400" dirty="0"/>
          </a:p>
        </p:txBody>
      </p:sp>
      <p:sp>
        <p:nvSpPr>
          <p:cNvPr id="23" name="مستطيل 22"/>
          <p:cNvSpPr/>
          <p:nvPr/>
        </p:nvSpPr>
        <p:spPr>
          <a:xfrm>
            <a:off x="6321366" y="2932671"/>
            <a:ext cx="2822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  <a:tabLst>
                <a:tab pos="354965" algn="l"/>
                <a:tab pos="355600" algn="l"/>
                <a:tab pos="4583430" algn="l"/>
                <a:tab pos="7153275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loss </a:t>
            </a:r>
            <a:r>
              <a:rPr lang="en-US" sz="2400" dirty="0" smtClean="0">
                <a:latin typeface="Times New Roman"/>
                <a:cs typeface="Times New Roman"/>
              </a:rPr>
              <a:t>or </a:t>
            </a:r>
            <a:r>
              <a:rPr lang="en-US" sz="2400" spc="-10" dirty="0" smtClean="0">
                <a:latin typeface="Times New Roman"/>
                <a:cs typeface="Times New Roman"/>
              </a:rPr>
              <a:t>impairment </a:t>
            </a:r>
            <a:r>
              <a:rPr lang="en-US" sz="2400" dirty="0">
                <a:latin typeface="Times New Roman"/>
                <a:cs typeface="Times New Roman"/>
              </a:rPr>
              <a:t>of </a:t>
            </a:r>
            <a:r>
              <a:rPr lang="en-US" sz="2400" spc="-5" dirty="0">
                <a:latin typeface="Times New Roman"/>
                <a:cs typeface="Times New Roman"/>
              </a:rPr>
              <a:t>normal</a:t>
            </a:r>
            <a:r>
              <a:rPr lang="en-US" sz="2400" spc="85" dirty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function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5532761" y="4248898"/>
            <a:ext cx="4731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66140" lvl="0" algn="ctr">
              <a:spcBef>
                <a:spcPts val="1960"/>
              </a:spcBef>
            </a:pPr>
            <a:r>
              <a:rPr lang="en-US" sz="24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GENETIC</a:t>
            </a:r>
            <a:r>
              <a:rPr lang="en-US" sz="24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solidFill>
                  <a:srgbClr val="6F2F9F"/>
                </a:solidFill>
                <a:latin typeface="Times New Roman"/>
                <a:cs typeface="Times New Roman"/>
              </a:rPr>
              <a:t>DISEASE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-11230" y="1652703"/>
            <a:ext cx="4077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spc="-5" dirty="0">
                <a:solidFill>
                  <a:srgbClr val="5B9BD5"/>
                </a:solidFill>
                <a:latin typeface="Arial Narrow"/>
                <a:cs typeface="Arial Narrow"/>
              </a:rPr>
              <a:t>Primary Structure Of</a:t>
            </a:r>
            <a:r>
              <a:rPr lang="en-US" sz="2400" b="1" spc="5" dirty="0">
                <a:solidFill>
                  <a:srgbClr val="5B9BD5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5B9BD5"/>
                </a:solidFill>
                <a:latin typeface="Arial Narrow"/>
                <a:cs typeface="Arial Narrow"/>
              </a:rPr>
              <a:t>Proteins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869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" grpId="0"/>
      <p:bldP spid="4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224294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014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bonds responsible for the </a:t>
            </a:r>
            <a:r>
              <a:rPr lang="en-US" sz="2400" b="1" spc="-5" dirty="0">
                <a:latin typeface="Times New Roman"/>
                <a:cs typeface="Times New Roman"/>
              </a:rPr>
              <a:t>stabilization of </a:t>
            </a:r>
            <a:r>
              <a:rPr lang="en-US" sz="2400" b="1" dirty="0">
                <a:latin typeface="Times New Roman"/>
                <a:cs typeface="Times New Roman"/>
              </a:rPr>
              <a:t>primary </a:t>
            </a:r>
            <a:r>
              <a:rPr lang="en-US" sz="2400" b="1" spc="-10" dirty="0">
                <a:latin typeface="Times New Roman"/>
                <a:cs typeface="Times New Roman"/>
              </a:rPr>
              <a:t>structure </a:t>
            </a:r>
            <a:r>
              <a:rPr lang="en-US" sz="2400" b="1" dirty="0">
                <a:latin typeface="Times New Roman"/>
                <a:cs typeface="Times New Roman"/>
              </a:rPr>
              <a:t>is only </a:t>
            </a:r>
            <a:r>
              <a:rPr lang="en-US" sz="2400" b="1" spc="-5" dirty="0">
                <a:latin typeface="Times New Roman"/>
                <a:cs typeface="Times New Roman"/>
              </a:rPr>
              <a:t>the peptide</a:t>
            </a:r>
            <a:r>
              <a:rPr lang="en-US" sz="2400" b="1" spc="15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bond</a:t>
            </a:r>
            <a:r>
              <a:rPr lang="en-US" sz="2400" spc="-5" dirty="0">
                <a:latin typeface="Times New Roman"/>
                <a:cs typeface="Times New Roman"/>
              </a:rPr>
              <a:t>s.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371182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020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Peptide bonds are </a:t>
            </a:r>
            <a:r>
              <a:rPr lang="en-US" sz="2400" b="1" spc="-5" dirty="0">
                <a:latin typeface="Times New Roman"/>
                <a:cs typeface="Times New Roman"/>
              </a:rPr>
              <a:t>not </a:t>
            </a:r>
            <a:r>
              <a:rPr lang="en-US" sz="2400" dirty="0">
                <a:latin typeface="Times New Roman"/>
                <a:cs typeface="Times New Roman"/>
              </a:rPr>
              <a:t>broken by heating or high concentrations of</a:t>
            </a:r>
            <a:r>
              <a:rPr lang="en-US" sz="2400" spc="-12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urea.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-2148" y="499757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014"/>
              </a:spcBef>
              <a:buFont typeface="Wingdings" pitchFamily="2" charset="2"/>
              <a:buChar char="ü"/>
              <a:tabLst>
                <a:tab pos="354965" algn="l"/>
                <a:tab pos="355600" algn="l"/>
                <a:tab pos="1768475" algn="l"/>
                <a:tab pos="3027045" algn="l"/>
                <a:tab pos="3423285" algn="l"/>
                <a:tab pos="3719195" algn="l"/>
                <a:tab pos="4703445" algn="l"/>
                <a:tab pos="5404485" algn="l"/>
                <a:tab pos="5845175" algn="l"/>
                <a:tab pos="6581775" algn="l"/>
                <a:tab pos="6994525" algn="l"/>
                <a:tab pos="8218170" algn="l"/>
                <a:tab pos="10114280" algn="l"/>
                <a:tab pos="10478770" algn="l"/>
                <a:tab pos="1165098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Prolonged	</a:t>
            </a:r>
            <a:r>
              <a:rPr lang="en-US" sz="2400" spc="-1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xposure	</a:t>
            </a:r>
            <a:r>
              <a:rPr lang="en-US" sz="2400" spc="5" dirty="0"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o	a	</a:t>
            </a:r>
            <a:r>
              <a:rPr lang="en-US" sz="2400" b="1" spc="-5" dirty="0">
                <a:latin typeface="Times New Roman"/>
                <a:cs typeface="Times New Roman"/>
              </a:rPr>
              <a:t>st</a:t>
            </a:r>
            <a:r>
              <a:rPr lang="en-US" sz="2400" b="1" spc="-50" dirty="0">
                <a:latin typeface="Times New Roman"/>
                <a:cs typeface="Times New Roman"/>
              </a:rPr>
              <a:t>r</a:t>
            </a:r>
            <a:r>
              <a:rPr lang="en-US" sz="2400" b="1" dirty="0">
                <a:latin typeface="Times New Roman"/>
                <a:cs typeface="Times New Roman"/>
              </a:rPr>
              <a:t>ong	</a:t>
            </a:r>
            <a:r>
              <a:rPr lang="en-US" sz="2400" b="1" spc="-15" dirty="0">
                <a:latin typeface="Times New Roman"/>
                <a:cs typeface="Times New Roman"/>
              </a:rPr>
              <a:t>a</a:t>
            </a:r>
            <a:r>
              <a:rPr lang="en-US" sz="2400" b="1" spc="-5" dirty="0">
                <a:latin typeface="Times New Roman"/>
                <a:cs typeface="Times New Roman"/>
              </a:rPr>
              <a:t>cid</a:t>
            </a:r>
            <a:r>
              <a:rPr lang="en-US" sz="2400" b="1" dirty="0">
                <a:latin typeface="Times New Roman"/>
                <a:cs typeface="Times New Roman"/>
              </a:rPr>
              <a:t>	or	</a:t>
            </a:r>
            <a:r>
              <a:rPr lang="en-US" sz="2400" b="1" spc="-5" dirty="0">
                <a:latin typeface="Times New Roman"/>
                <a:cs typeface="Times New Roman"/>
              </a:rPr>
              <a:t>base</a:t>
            </a:r>
            <a:r>
              <a:rPr lang="en-US" sz="2400" b="1" dirty="0">
                <a:latin typeface="Times New Roman"/>
                <a:cs typeface="Times New Roman"/>
              </a:rPr>
              <a:t>	at	</a:t>
            </a:r>
            <a:r>
              <a:rPr lang="en-US" sz="2400" b="1" spc="-10" dirty="0" smtClean="0">
                <a:latin typeface="Times New Roman"/>
                <a:cs typeface="Times New Roman"/>
              </a:rPr>
              <a:t>e</a:t>
            </a:r>
            <a:r>
              <a:rPr lang="en-US" sz="2400" b="1" dirty="0" smtClean="0">
                <a:latin typeface="Times New Roman"/>
                <a:cs typeface="Times New Roman"/>
              </a:rPr>
              <a:t>leva</a:t>
            </a:r>
            <a:r>
              <a:rPr lang="en-US" sz="2400" b="1" spc="-15" dirty="0" smtClean="0">
                <a:latin typeface="Times New Roman"/>
                <a:cs typeface="Times New Roman"/>
              </a:rPr>
              <a:t>t</a:t>
            </a:r>
            <a:r>
              <a:rPr lang="en-US" sz="2400" b="1" spc="-5" dirty="0" smtClean="0">
                <a:latin typeface="Times New Roman"/>
                <a:cs typeface="Times New Roman"/>
              </a:rPr>
              <a:t>ed </a:t>
            </a:r>
            <a:r>
              <a:rPr lang="en-US" sz="2400" b="1" dirty="0" smtClean="0">
                <a:latin typeface="Times New Roman"/>
                <a:cs typeface="Times New Roman"/>
              </a:rPr>
              <a:t>temper</a:t>
            </a:r>
            <a:r>
              <a:rPr lang="en-US" sz="2400" b="1" spc="-10" dirty="0" smtClean="0">
                <a:latin typeface="Times New Roman"/>
                <a:cs typeface="Times New Roman"/>
              </a:rPr>
              <a:t>a</a:t>
            </a:r>
            <a:r>
              <a:rPr lang="en-US" sz="2400" b="1" spc="-5" dirty="0" smtClean="0">
                <a:latin typeface="Times New Roman"/>
                <a:cs typeface="Times New Roman"/>
              </a:rPr>
              <a:t>tu</a:t>
            </a:r>
            <a:r>
              <a:rPr lang="en-US" sz="2400" b="1" spc="-50" dirty="0" smtClean="0">
                <a:latin typeface="Times New Roman"/>
                <a:cs typeface="Times New Roman"/>
              </a:rPr>
              <a:t>r</a:t>
            </a:r>
            <a:r>
              <a:rPr lang="en-US" sz="2400" b="1" spc="-5" dirty="0" smtClean="0">
                <a:latin typeface="Times New Roman"/>
                <a:cs typeface="Times New Roman"/>
              </a:rPr>
              <a:t>es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</a:t>
            </a:r>
            <a:r>
              <a:rPr lang="en-US" sz="2400" spc="-5" dirty="0" smtClean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	r</a:t>
            </a:r>
            <a:r>
              <a:rPr lang="en-US" sz="2400" spc="-2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quired	</a:t>
            </a:r>
            <a:r>
              <a:rPr lang="en-US" sz="2400" spc="5" dirty="0" smtClean="0">
                <a:latin typeface="Times New Roman"/>
                <a:cs typeface="Times New Roman"/>
              </a:rPr>
              <a:t>to </a:t>
            </a:r>
            <a:r>
              <a:rPr lang="en-US" sz="2400" b="1" spc="-10" dirty="0" smtClean="0">
                <a:latin typeface="Times New Roman"/>
                <a:cs typeface="Times New Roman"/>
              </a:rPr>
              <a:t>hydrolyze </a:t>
            </a:r>
            <a:r>
              <a:rPr lang="en-US" sz="2400" b="1" spc="-5" dirty="0">
                <a:latin typeface="Times New Roman"/>
                <a:cs typeface="Times New Roman"/>
              </a:rPr>
              <a:t>these</a:t>
            </a:r>
            <a:r>
              <a:rPr lang="en-US" sz="2400" b="1" spc="10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bonds</a:t>
            </a:r>
            <a:r>
              <a:rPr lang="en-US" sz="2400" spc="-5" dirty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563520" y="774813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520931"/>
            <a:ext cx="4077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spc="-5" dirty="0">
                <a:solidFill>
                  <a:srgbClr val="5B9BD5"/>
                </a:solidFill>
                <a:latin typeface="Arial Narrow"/>
                <a:cs typeface="Arial Narrow"/>
              </a:rPr>
              <a:t>Primary Structure Of</a:t>
            </a:r>
            <a:r>
              <a:rPr lang="en-US" sz="2400" b="1" spc="5" dirty="0">
                <a:solidFill>
                  <a:srgbClr val="5B9BD5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5B9BD5"/>
                </a:solidFill>
                <a:latin typeface="Arial Narrow"/>
                <a:cs typeface="Arial Narrow"/>
              </a:rPr>
              <a:t>Proteins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016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766420"/>
            <a:ext cx="4765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 algn="just">
              <a:spcBef>
                <a:spcPts val="2014"/>
              </a:spcBef>
              <a:buFont typeface="+mj-lt"/>
              <a:buAutoNum type="alphaUcPeriod" startAt="2"/>
              <a:tabLst>
                <a:tab pos="354965" algn="l"/>
                <a:tab pos="355600" algn="l"/>
              </a:tabLst>
            </a:pP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Secondary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Structure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of</a:t>
            </a:r>
            <a:r>
              <a:rPr lang="en-US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Proteins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en-US" sz="24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2681503"/>
            <a:ext cx="9144000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520"/>
              </a:spcBef>
              <a:buFont typeface="Wingdings" pitchFamily="2" charset="2"/>
              <a:buChar char="ü"/>
              <a:tabLst>
                <a:tab pos="354965" algn="l"/>
                <a:tab pos="355600" algn="l"/>
                <a:tab pos="6788784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polypeptide </a:t>
            </a:r>
            <a:r>
              <a:rPr lang="en-US" sz="2400" spc="-5" dirty="0">
                <a:latin typeface="Times New Roman"/>
                <a:cs typeface="Times New Roman"/>
              </a:rPr>
              <a:t>forms </a:t>
            </a:r>
            <a:r>
              <a:rPr lang="en-US" sz="2400" b="1" spc="-10" dirty="0">
                <a:latin typeface="Times New Roman"/>
                <a:cs typeface="Times New Roman"/>
              </a:rPr>
              <a:t>regular </a:t>
            </a:r>
            <a:r>
              <a:rPr lang="en-US" sz="2400" b="1" spc="-5" dirty="0">
                <a:latin typeface="Times New Roman"/>
                <a:cs typeface="Times New Roman"/>
              </a:rPr>
              <a:t>arrangements</a:t>
            </a:r>
            <a:r>
              <a:rPr lang="en-US" sz="2400" b="1" spc="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of</a:t>
            </a:r>
            <a:r>
              <a:rPr lang="en-US" sz="2400" spc="15" dirty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Times New Roman"/>
                <a:cs typeface="Times New Roman"/>
              </a:rPr>
              <a:t>amino </a:t>
            </a:r>
            <a:r>
              <a:rPr lang="en-US" sz="2400" spc="-5" dirty="0" smtClean="0">
                <a:latin typeface="Times New Roman"/>
                <a:cs typeface="Times New Roman"/>
              </a:rPr>
              <a:t>acids </a:t>
            </a:r>
            <a:r>
              <a:rPr lang="en-US" sz="2400" spc="-5" dirty="0">
                <a:latin typeface="Times New Roman"/>
                <a:cs typeface="Times New Roman"/>
              </a:rPr>
              <a:t>that</a:t>
            </a:r>
            <a:r>
              <a:rPr lang="en-US" sz="2400" spc="-15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are</a:t>
            </a:r>
            <a:endParaRPr lang="en-US" sz="2400" dirty="0">
              <a:latin typeface="Times New Roman"/>
              <a:cs typeface="Times New Roman"/>
            </a:endParaRPr>
          </a:p>
          <a:p>
            <a:pPr marL="431800">
              <a:lnSpc>
                <a:spcPct val="100000"/>
              </a:lnSpc>
              <a:spcBef>
                <a:spcPts val="535"/>
              </a:spcBef>
            </a:pPr>
            <a:r>
              <a:rPr lang="en-US" sz="2400" spc="-5" dirty="0">
                <a:latin typeface="Times New Roman"/>
                <a:cs typeface="Times New Roman"/>
              </a:rPr>
              <a:t>located near to </a:t>
            </a:r>
            <a:r>
              <a:rPr lang="en-US" sz="2400" spc="-10" dirty="0">
                <a:latin typeface="Times New Roman"/>
                <a:cs typeface="Times New Roman"/>
              </a:rPr>
              <a:t>each </a:t>
            </a:r>
            <a:r>
              <a:rPr lang="en-US" sz="2400" spc="-5" dirty="0">
                <a:latin typeface="Times New Roman"/>
                <a:cs typeface="Times New Roman"/>
              </a:rPr>
              <a:t>other in the linear</a:t>
            </a:r>
            <a:r>
              <a:rPr lang="en-US" sz="2400" spc="6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sequence.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2" name="AutoShape 2" descr="ÙØªÙØ¬Ø© Ø¨Ø­Ø« Ø§ÙØµÙØ± Ø¹Ù âªsecondary structure of protein hydrogen bond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4" descr="ÙØªÙØ¬Ø© Ø¨Ø­Ø« Ø§ÙØµÙØ± Ø¹Ù âªsecondary structure of protein hydrogen bondâ¬â"/>
          <p:cNvSpPr>
            <a:spLocks noChangeAspect="1" noChangeArrowheads="1"/>
          </p:cNvSpPr>
          <p:nvPr/>
        </p:nvSpPr>
        <p:spPr bwMode="auto">
          <a:xfrm>
            <a:off x="9075739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85" y="3683359"/>
            <a:ext cx="3538371" cy="264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16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2024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Times New Roman"/>
                <a:cs typeface="Times New Roman"/>
              </a:rPr>
              <a:t>Examples </a:t>
            </a:r>
            <a:r>
              <a:rPr lang="en-US" sz="2400" dirty="0" smtClean="0">
                <a:latin typeface="Times New Roman"/>
                <a:cs typeface="Times New Roman"/>
              </a:rPr>
              <a:t>of</a:t>
            </a:r>
            <a:r>
              <a:rPr lang="en-US" sz="2400" spc="13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Times New Roman"/>
                <a:cs typeface="Times New Roman"/>
              </a:rPr>
              <a:t>secondary structure: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2681503"/>
            <a:ext cx="2095500" cy="12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57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α-helix</a:t>
            </a:r>
          </a:p>
          <a:p>
            <a:pPr marL="355600" marR="5080" indent="-342900" algn="just">
              <a:lnSpc>
                <a:spcPct val="150000"/>
              </a:lnSpc>
              <a:spcBef>
                <a:spcPts val="57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b="1" spc="-5" dirty="0" smtClean="0">
                <a:latin typeface="Times New Roman"/>
                <a:cs typeface="Times New Roman"/>
              </a:rPr>
              <a:t>β-sheet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21" y="2595483"/>
            <a:ext cx="4908535" cy="29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ستطيل 18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0" y="1510066"/>
            <a:ext cx="4765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spcBef>
                <a:spcPts val="2014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Secondary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Structure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of</a:t>
            </a:r>
            <a:r>
              <a:rPr lang="en-US" sz="2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chemeClr val="accent1"/>
                </a:solidFill>
                <a:latin typeface="Arial Narrow"/>
                <a:cs typeface="Arial Narrow"/>
              </a:rPr>
              <a:t>Proteins</a:t>
            </a:r>
            <a:r>
              <a:rPr lang="en-US" sz="2400" b="1" spc="-5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endParaRPr lang="en-US" sz="2400" b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16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1766421"/>
            <a:ext cx="91440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>
              <a:lnSpc>
                <a:spcPct val="100000"/>
              </a:lnSpc>
              <a:spcBef>
                <a:spcPts val="645"/>
              </a:spcBef>
            </a:pPr>
            <a:r>
              <a:rPr lang="en-US" sz="3200" b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A. The </a:t>
            </a:r>
            <a:r>
              <a:rPr lang="en-US" sz="3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Alpha</a:t>
            </a:r>
            <a:r>
              <a:rPr lang="en-US" sz="3200" b="1" spc="-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Helix</a:t>
            </a:r>
            <a:endParaRPr lang="en-US"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Is a Coiled Structure Stabilized </a:t>
            </a:r>
            <a:r>
              <a:rPr lang="en-US" sz="2400" dirty="0">
                <a:latin typeface="Times New Roman"/>
                <a:cs typeface="Times New Roman"/>
              </a:rPr>
              <a:t>by </a:t>
            </a:r>
            <a:r>
              <a:rPr lang="en-US" sz="2400" b="1" spc="-5" dirty="0">
                <a:latin typeface="Times New Roman"/>
                <a:cs typeface="Times New Roman"/>
              </a:rPr>
              <a:t>Intra-chain </a:t>
            </a:r>
            <a:r>
              <a:rPr lang="en-US" sz="2400" b="1" spc="-10" dirty="0">
                <a:latin typeface="Times New Roman"/>
                <a:cs typeface="Times New Roman"/>
              </a:rPr>
              <a:t>Hydrogen</a:t>
            </a:r>
            <a:r>
              <a:rPr lang="en-US" sz="2400" b="1" spc="90" dirty="0"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latin typeface="Times New Roman"/>
                <a:cs typeface="Times New Roman"/>
              </a:rPr>
              <a:t>Bonds</a:t>
            </a:r>
            <a:endParaRPr lang="en-US" sz="2400" dirty="0">
              <a:latin typeface="Times New Roman"/>
              <a:cs typeface="Times New Roman"/>
            </a:endParaRPr>
          </a:p>
          <a:p>
            <a:pPr marL="326390" indent="-31369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26390" algn="l"/>
                <a:tab pos="32702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Thus, </a:t>
            </a:r>
            <a:r>
              <a:rPr lang="en-US" sz="2400" spc="-10" dirty="0">
                <a:latin typeface="Times New Roman"/>
                <a:cs typeface="Times New Roman"/>
              </a:rPr>
              <a:t>amino </a:t>
            </a:r>
            <a:r>
              <a:rPr lang="en-US" sz="2400" spc="-5" dirty="0">
                <a:latin typeface="Times New Roman"/>
                <a:cs typeface="Times New Roman"/>
              </a:rPr>
              <a:t>acid spaced three or </a:t>
            </a:r>
            <a:r>
              <a:rPr lang="en-US" sz="2400" dirty="0">
                <a:latin typeface="Times New Roman"/>
                <a:cs typeface="Times New Roman"/>
              </a:rPr>
              <a:t>four </a:t>
            </a:r>
            <a:r>
              <a:rPr lang="en-US" sz="2400" spc="-5" dirty="0">
                <a:latin typeface="Times New Roman"/>
                <a:cs typeface="Times New Roman"/>
              </a:rPr>
              <a:t>apart in the primary</a:t>
            </a:r>
            <a:r>
              <a:rPr lang="en-US" sz="2400" spc="13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sequence</a:t>
            </a:r>
            <a:endParaRPr lang="en-US" sz="2400" dirty="0">
              <a:latin typeface="Times New Roman"/>
              <a:cs typeface="Times New Roman"/>
            </a:endParaRPr>
          </a:p>
          <a:p>
            <a:pPr marL="329565">
              <a:lnSpc>
                <a:spcPct val="100000"/>
              </a:lnSpc>
              <a:spcBef>
                <a:spcPts val="610"/>
              </a:spcBef>
            </a:pPr>
            <a:r>
              <a:rPr lang="en-US" sz="2400" dirty="0">
                <a:latin typeface="Times New Roman"/>
                <a:cs typeface="Times New Roman"/>
              </a:rPr>
              <a:t>are </a:t>
            </a:r>
            <a:r>
              <a:rPr lang="en-US" sz="2400" spc="-5" dirty="0">
                <a:latin typeface="Times New Roman"/>
                <a:cs typeface="Times New Roman"/>
              </a:rPr>
              <a:t>close </a:t>
            </a:r>
            <a:r>
              <a:rPr lang="en-US" sz="2400" dirty="0">
                <a:latin typeface="Times New Roman"/>
                <a:cs typeface="Times New Roman"/>
              </a:rPr>
              <a:t>together </a:t>
            </a:r>
            <a:r>
              <a:rPr lang="en-US" sz="2400" spc="-5" dirty="0">
                <a:latin typeface="Times New Roman"/>
                <a:cs typeface="Times New Roman"/>
              </a:rPr>
              <a:t>in</a:t>
            </a:r>
            <a:r>
              <a:rPr lang="en-US" sz="2400" spc="-6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α-helix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329565">
              <a:lnSpc>
                <a:spcPct val="100000"/>
              </a:lnSpc>
              <a:spcBef>
                <a:spcPts val="610"/>
              </a:spcBef>
            </a:pPr>
            <a:endParaRPr lang="en-US" sz="2400" dirty="0">
              <a:latin typeface="Times New Roman"/>
              <a:cs typeface="Times New Roman"/>
            </a:endParaRPr>
          </a:p>
          <a:p>
            <a:pPr marL="672465" indent="-342900">
              <a:lnSpc>
                <a:spcPct val="100000"/>
              </a:lnSpc>
              <a:spcBef>
                <a:spcPts val="610"/>
              </a:spcBef>
              <a:buFont typeface="Wingdings" pitchFamily="2" charset="2"/>
              <a:buChar char="ü"/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65" y="3324841"/>
            <a:ext cx="1715052" cy="306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514" y="5269848"/>
            <a:ext cx="6287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core of the helix is tightly packed, thereby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maximizing association energies between atoms.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514" y="3943940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72465" lvl="0" indent="-342900">
              <a:spcBef>
                <a:spcPts val="61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Most common polypeptide helices.</a:t>
            </a:r>
          </a:p>
          <a:p>
            <a:pPr marL="672465" lvl="0" indent="-342900">
              <a:spcBef>
                <a:spcPts val="610"/>
              </a:spcBef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Stable rigid conformation.</a:t>
            </a:r>
          </a:p>
        </p:txBody>
      </p:sp>
    </p:spTree>
    <p:extLst>
      <p:ext uri="{BB962C8B-B14F-4D97-AF65-F5344CB8AC3E}">
        <p14:creationId xmlns:p14="http://schemas.microsoft.com/office/powerpoint/2010/main" val="26016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-5938" y="3923386"/>
            <a:ext cx="6465194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2130" marR="5080" indent="-342900" algn="just">
              <a:lnSpc>
                <a:spcPct val="150000"/>
              </a:lnSpc>
              <a:buFont typeface="Arial"/>
              <a:buChar char="•"/>
              <a:tabLst>
                <a:tab pos="532765" algn="l"/>
              </a:tabLst>
            </a:pPr>
            <a:r>
              <a:rPr lang="en-US" sz="2400" spc="-10" dirty="0" smtClean="0">
                <a:latin typeface="Times New Roman"/>
                <a:cs typeface="Times New Roman"/>
              </a:rPr>
              <a:t>Large </a:t>
            </a:r>
            <a:r>
              <a:rPr lang="en-US" sz="2400" spc="-5" dirty="0" smtClean="0">
                <a:latin typeface="Times New Roman"/>
                <a:cs typeface="Times New Roman"/>
              </a:rPr>
              <a:t>numbers </a:t>
            </a:r>
            <a:r>
              <a:rPr lang="en-US" sz="2400" dirty="0" smtClean="0">
                <a:latin typeface="Times New Roman"/>
                <a:cs typeface="Times New Roman"/>
              </a:rPr>
              <a:t>of </a:t>
            </a:r>
            <a:r>
              <a:rPr lang="en-US" sz="2400" spc="-5" dirty="0" smtClean="0">
                <a:latin typeface="Times New Roman"/>
                <a:cs typeface="Times New Roman"/>
              </a:rPr>
              <a:t>amino </a:t>
            </a:r>
            <a:r>
              <a:rPr lang="en-US" sz="2400" dirty="0" smtClean="0">
                <a:latin typeface="Times New Roman"/>
                <a:cs typeface="Times New Roman"/>
              </a:rPr>
              <a:t>acids </a:t>
            </a:r>
            <a:r>
              <a:rPr lang="en-US" sz="2400" spc="-5" dirty="0" smtClean="0">
                <a:latin typeface="Times New Roman"/>
                <a:cs typeface="Times New Roman"/>
              </a:rPr>
              <a:t>with </a:t>
            </a:r>
            <a:r>
              <a:rPr lang="en-US" sz="2400" dirty="0" smtClean="0">
                <a:latin typeface="Times New Roman"/>
                <a:cs typeface="Times New Roman"/>
              </a:rPr>
              <a:t>bulky side </a:t>
            </a:r>
            <a:r>
              <a:rPr lang="en-US" sz="2400" spc="-5" dirty="0" smtClean="0">
                <a:latin typeface="Times New Roman"/>
                <a:cs typeface="Times New Roman"/>
              </a:rPr>
              <a:t>chains, </a:t>
            </a:r>
            <a:r>
              <a:rPr lang="en-US" sz="2400" dirty="0" smtClean="0">
                <a:latin typeface="Times New Roman"/>
                <a:cs typeface="Times New Roman"/>
              </a:rPr>
              <a:t>such </a:t>
            </a:r>
            <a:r>
              <a:rPr lang="en-US" sz="2400" spc="-5" dirty="0" smtClean="0">
                <a:latin typeface="Times New Roman"/>
                <a:cs typeface="Times New Roman"/>
              </a:rPr>
              <a:t>as  tryptophan, </a:t>
            </a:r>
            <a:r>
              <a:rPr lang="en-US" sz="2400" dirty="0" smtClean="0">
                <a:latin typeface="Times New Roman"/>
                <a:cs typeface="Times New Roman"/>
              </a:rPr>
              <a:t>or </a:t>
            </a:r>
            <a:r>
              <a:rPr lang="en-US" sz="2400" spc="-5" dirty="0" smtClean="0">
                <a:latin typeface="Times New Roman"/>
                <a:cs typeface="Times New Roman"/>
              </a:rPr>
              <a:t>amino </a:t>
            </a:r>
            <a:r>
              <a:rPr lang="en-US" sz="2400" dirty="0" smtClean="0">
                <a:latin typeface="Times New Roman"/>
                <a:cs typeface="Times New Roman"/>
              </a:rPr>
              <a:t>acids, such </a:t>
            </a:r>
            <a:r>
              <a:rPr lang="en-US" sz="2400" spc="-5" dirty="0" smtClean="0">
                <a:latin typeface="Times New Roman"/>
                <a:cs typeface="Times New Roman"/>
              </a:rPr>
              <a:t>as </a:t>
            </a:r>
            <a:r>
              <a:rPr lang="en-US" sz="2400" spc="-5" dirty="0" err="1" smtClean="0">
                <a:latin typeface="Times New Roman"/>
                <a:cs typeface="Times New Roman"/>
              </a:rPr>
              <a:t>valine</a:t>
            </a:r>
            <a:r>
              <a:rPr lang="en-US" sz="2400" spc="-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or </a:t>
            </a:r>
            <a:r>
              <a:rPr lang="en-US" sz="2400" spc="-5" dirty="0" smtClean="0">
                <a:latin typeface="Times New Roman"/>
                <a:cs typeface="Times New Roman"/>
              </a:rPr>
              <a:t>isoleucine, that </a:t>
            </a:r>
            <a:r>
              <a:rPr lang="en-US" sz="2400" dirty="0" smtClean="0">
                <a:latin typeface="Times New Roman"/>
                <a:cs typeface="Times New Roman"/>
              </a:rPr>
              <a:t>branch  at the</a:t>
            </a:r>
            <a:r>
              <a:rPr lang="en-US" sz="2400" spc="-3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β-carbon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73" y="1534597"/>
            <a:ext cx="2329256" cy="415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520931"/>
            <a:ext cx="4592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9230" lvl="0">
              <a:spcBef>
                <a:spcPts val="1580"/>
              </a:spcBef>
            </a:pPr>
            <a:r>
              <a:rPr lang="en-US" sz="2400" b="1" spc="-5" dirty="0">
                <a:solidFill>
                  <a:srgbClr val="006FC0"/>
                </a:solidFill>
                <a:latin typeface="Arial Narrow"/>
                <a:cs typeface="Arial Narrow"/>
              </a:rPr>
              <a:t>Amino </a:t>
            </a:r>
            <a:r>
              <a:rPr lang="en-US" sz="2400" b="1" spc="-10" dirty="0">
                <a:solidFill>
                  <a:srgbClr val="006FC0"/>
                </a:solidFill>
                <a:latin typeface="Arial Narrow"/>
                <a:cs typeface="Arial Narrow"/>
              </a:rPr>
              <a:t>acids </a:t>
            </a:r>
            <a:r>
              <a:rPr lang="en-US" sz="2400" b="1" spc="-5" dirty="0">
                <a:solidFill>
                  <a:srgbClr val="006FC0"/>
                </a:solidFill>
                <a:latin typeface="Arial Narrow"/>
                <a:cs typeface="Arial Narrow"/>
              </a:rPr>
              <a:t>that disrupt an</a:t>
            </a:r>
            <a:r>
              <a:rPr lang="en-US" sz="2400" b="1" spc="5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6FC0"/>
                </a:solidFill>
                <a:latin typeface="Arial Narrow"/>
                <a:cs typeface="Arial Narrow"/>
              </a:rPr>
              <a:t>α-Helix</a:t>
            </a:r>
            <a:endParaRPr lang="en-US" sz="2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2206494"/>
            <a:ext cx="168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2130" lvl="0" indent="-342900">
              <a:spcBef>
                <a:spcPts val="1540"/>
              </a:spcBef>
              <a:buFont typeface="Arial"/>
              <a:buChar char="•"/>
              <a:tabLst>
                <a:tab pos="532130" algn="l"/>
                <a:tab pos="532765" algn="l"/>
              </a:tabLst>
            </a:pPr>
            <a:r>
              <a:rPr lang="en-US" sz="2400" dirty="0" err="1">
                <a:solidFill>
                  <a:prstClr val="black"/>
                </a:solidFill>
                <a:latin typeface="Times New Roman"/>
                <a:cs typeface="Times New Roman"/>
              </a:rPr>
              <a:t>Proline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-5939" y="3002082"/>
            <a:ext cx="6327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2130" lvl="0" indent="-342900">
              <a:spcBef>
                <a:spcPts val="1440"/>
              </a:spcBef>
              <a:buFont typeface="Arial"/>
              <a:buChar char="•"/>
              <a:tabLst>
                <a:tab pos="532130" algn="l"/>
                <a:tab pos="532765" algn="l"/>
              </a:tabLst>
            </a:pP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Large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numbers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charged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amino</a:t>
            </a:r>
            <a:r>
              <a:rPr lang="en-US"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acid.</a:t>
            </a: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0" y="55188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defTabSz="914400">
              <a:lnSpc>
                <a:spcPct val="10040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amino acid residues of a β sheet form a zigzag in which the R groups of adjacent residues  is in opposite directions.</a:t>
            </a:r>
          </a:p>
        </p:txBody>
      </p:sp>
      <p:sp>
        <p:nvSpPr>
          <p:cNvPr id="16" name="object 5"/>
          <p:cNvSpPr/>
          <p:nvPr/>
        </p:nvSpPr>
        <p:spPr>
          <a:xfrm>
            <a:off x="1570931" y="3206839"/>
            <a:ext cx="5782904" cy="1100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مستطيل 16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520931"/>
            <a:ext cx="9144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265" lvl="0" defTabSz="914400">
              <a:spcBef>
                <a:spcPts val="785"/>
              </a:spcBef>
            </a:pP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B. β-Sheet:</a:t>
            </a:r>
          </a:p>
          <a:p>
            <a:pPr marL="355600" marR="5080" lvl="0" indent="-342900" defTabSz="914400"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Extended conformation in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which the side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chains (green)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are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alternately above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below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 plane of the</a:t>
            </a:r>
            <a:r>
              <a:rPr lang="en-US"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strand.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826" y="466751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defTabSz="914400">
              <a:spcBef>
                <a:spcPts val="5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all of the peptide bond components are involved in hydrogen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bonding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1766421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β-Sheet may</a:t>
            </a:r>
            <a:r>
              <a:rPr lang="en-US" sz="3200" b="1" spc="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be:</a:t>
            </a:r>
            <a:endParaRPr lang="en-US" sz="32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Parallel</a:t>
            </a:r>
            <a:endParaRPr lang="en-US" sz="32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3200" spc="-5" dirty="0">
                <a:solidFill>
                  <a:srgbClr val="006FC0"/>
                </a:solidFill>
                <a:latin typeface="Times New Roman"/>
                <a:cs typeface="Times New Roman"/>
              </a:rPr>
              <a:t>Antiparallel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9" y="1779298"/>
            <a:ext cx="5451390" cy="406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63426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Parallel </a:t>
            </a:r>
            <a:r>
              <a:rPr lang="en-US" sz="2400" b="1" dirty="0" smtClean="0">
                <a:solidFill>
                  <a:srgbClr val="0070C0"/>
                </a:solidFill>
              </a:rPr>
              <a:t>β-Sheet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>
                <a:cs typeface="+mj-cs"/>
              </a:rPr>
              <a:t>Adjacent β-strands run in the same </a:t>
            </a:r>
            <a:r>
              <a:rPr lang="en-US" sz="2400" dirty="0" smtClean="0">
                <a:cs typeface="+mj-cs"/>
              </a:rPr>
              <a:t>direction.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n-US" sz="2400" dirty="0" smtClean="0">
              <a:cs typeface="+mj-cs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400" dirty="0" smtClean="0">
                <a:cs typeface="+mj-cs"/>
              </a:rPr>
              <a:t>Hydrogen </a:t>
            </a:r>
            <a:r>
              <a:rPr lang="en-US" sz="2400" dirty="0">
                <a:cs typeface="+mj-cs"/>
              </a:rPr>
              <a:t>bonds connect each amino acid  on one strand with two different amino </a:t>
            </a:r>
            <a:r>
              <a:rPr lang="en-US" sz="2400" dirty="0" smtClean="0">
                <a:cs typeface="+mj-cs"/>
              </a:rPr>
              <a:t>acids on </a:t>
            </a:r>
            <a:r>
              <a:rPr lang="en-US" sz="2400" dirty="0">
                <a:cs typeface="+mj-cs"/>
              </a:rPr>
              <a:t>the adjacent strand.</a:t>
            </a:r>
          </a:p>
        </p:txBody>
      </p:sp>
      <p:sp>
        <p:nvSpPr>
          <p:cNvPr id="15" name="object 9"/>
          <p:cNvSpPr/>
          <p:nvPr/>
        </p:nvSpPr>
        <p:spPr>
          <a:xfrm>
            <a:off x="1653291" y="4097143"/>
            <a:ext cx="5855090" cy="21457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مستطيل 15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1659305"/>
            <a:ext cx="9144000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Wingdings" pitchFamily="2" charset="2"/>
              <a:buChar char="Ø"/>
            </a:pPr>
            <a:r>
              <a:rPr lang="en-US" sz="2400" b="1" spc="-5" dirty="0">
                <a:solidFill>
                  <a:srgbClr val="006FC0"/>
                </a:solidFill>
                <a:latin typeface="Arial Narrow"/>
                <a:cs typeface="+mj-cs"/>
              </a:rPr>
              <a:t>Antiparallel β</a:t>
            </a:r>
            <a:r>
              <a:rPr lang="en-US" sz="2400" b="1" spc="5" dirty="0">
                <a:solidFill>
                  <a:srgbClr val="006FC0"/>
                </a:solidFill>
                <a:latin typeface="Arial Narrow"/>
                <a:cs typeface="+mj-cs"/>
              </a:rPr>
              <a:t> </a:t>
            </a:r>
            <a:r>
              <a:rPr lang="en-US" sz="2400" b="1" spc="-5" dirty="0">
                <a:solidFill>
                  <a:srgbClr val="006FC0"/>
                </a:solidFill>
                <a:latin typeface="Arial Narrow"/>
                <a:cs typeface="+mj-cs"/>
              </a:rPr>
              <a:t>Sheet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+mj-cs"/>
              </a:rPr>
              <a:t>:</a:t>
            </a: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Font typeface="Wingdings" pitchFamily="2" charset="2"/>
              <a:buChar char="Ø"/>
            </a:pPr>
            <a:endParaRPr lang="en-US" sz="2400" dirty="0">
              <a:latin typeface="Arial Narrow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+mj-cs"/>
              </a:rPr>
              <a:t>Adjacent β strands run in opposite</a:t>
            </a:r>
            <a:r>
              <a:rPr lang="en-US" sz="2400" spc="-110" dirty="0">
                <a:latin typeface="Times New Roman"/>
                <a:cs typeface="+mj-cs"/>
              </a:rPr>
              <a:t> </a:t>
            </a:r>
            <a:r>
              <a:rPr lang="en-US" sz="2400" dirty="0">
                <a:latin typeface="Times New Roman"/>
                <a:cs typeface="+mj-cs"/>
              </a:rPr>
              <a:t>directions</a:t>
            </a:r>
            <a:r>
              <a:rPr lang="en-US" sz="2400" dirty="0" smtClean="0">
                <a:latin typeface="Times New Roman"/>
                <a:cs typeface="+mj-cs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endParaRPr lang="en-US" sz="2400" dirty="0">
              <a:latin typeface="Times New Roman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endParaRPr lang="en-US" sz="2400" dirty="0" smtClean="0">
              <a:latin typeface="Times New Roman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endParaRPr lang="en-US" sz="2400" dirty="0">
              <a:latin typeface="Times New Roman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endParaRPr lang="en-US" sz="2400" dirty="0" smtClean="0">
              <a:latin typeface="Times New Roman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endParaRPr lang="en-US" sz="2400" dirty="0">
              <a:latin typeface="Times New Roman"/>
              <a:cs typeface="+mj-cs"/>
            </a:endParaRPr>
          </a:p>
          <a:p>
            <a:pPr marL="355600" indent="-342900">
              <a:lnSpc>
                <a:spcPct val="100000"/>
              </a:lnSpc>
              <a:spcBef>
                <a:spcPts val="930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+mj-cs"/>
              </a:rPr>
              <a:t>Hydrogen bonds between </a:t>
            </a:r>
            <a:r>
              <a:rPr lang="en-US" sz="2400" spc="-5" dirty="0">
                <a:latin typeface="Times New Roman"/>
                <a:cs typeface="+mj-cs"/>
              </a:rPr>
              <a:t>NH </a:t>
            </a:r>
            <a:r>
              <a:rPr lang="en-US" sz="2400" dirty="0">
                <a:latin typeface="Times New Roman"/>
                <a:cs typeface="+mj-cs"/>
              </a:rPr>
              <a:t>and </a:t>
            </a:r>
            <a:r>
              <a:rPr lang="en-US" sz="2400" spc="-5" dirty="0">
                <a:latin typeface="Times New Roman"/>
                <a:cs typeface="+mj-cs"/>
              </a:rPr>
              <a:t>CO</a:t>
            </a:r>
            <a:r>
              <a:rPr lang="en-US" sz="2400" spc="-70" dirty="0">
                <a:latin typeface="Times New Roman"/>
                <a:cs typeface="+mj-cs"/>
              </a:rPr>
              <a:t> </a:t>
            </a:r>
            <a:r>
              <a:rPr lang="en-US" sz="2400" dirty="0" smtClean="0">
                <a:latin typeface="Times New Roman"/>
                <a:cs typeface="+mj-cs"/>
              </a:rPr>
              <a:t>groups connect </a:t>
            </a:r>
            <a:r>
              <a:rPr lang="en-US" sz="2400" dirty="0">
                <a:latin typeface="Times New Roman"/>
                <a:cs typeface="+mj-cs"/>
              </a:rPr>
              <a:t>each </a:t>
            </a:r>
            <a:r>
              <a:rPr lang="en-US" sz="2400" spc="-5" dirty="0">
                <a:latin typeface="Times New Roman"/>
                <a:cs typeface="+mj-cs"/>
              </a:rPr>
              <a:t>amino </a:t>
            </a:r>
            <a:r>
              <a:rPr lang="en-US" sz="2400" dirty="0">
                <a:latin typeface="Times New Roman"/>
                <a:cs typeface="+mj-cs"/>
              </a:rPr>
              <a:t>acid to a single </a:t>
            </a:r>
            <a:r>
              <a:rPr lang="en-US" sz="2400" spc="-5" dirty="0">
                <a:latin typeface="Times New Roman"/>
                <a:cs typeface="+mj-cs"/>
              </a:rPr>
              <a:t>amino</a:t>
            </a:r>
            <a:r>
              <a:rPr lang="en-US" sz="2400" spc="-135" dirty="0">
                <a:latin typeface="Times New Roman"/>
                <a:cs typeface="+mj-cs"/>
              </a:rPr>
              <a:t> </a:t>
            </a:r>
            <a:r>
              <a:rPr lang="en-US" sz="2400" dirty="0">
                <a:latin typeface="Times New Roman"/>
                <a:cs typeface="+mj-cs"/>
              </a:rPr>
              <a:t>acid  </a:t>
            </a:r>
            <a:r>
              <a:rPr lang="en-US" sz="2400" spc="-5" dirty="0">
                <a:latin typeface="Times New Roman"/>
                <a:cs typeface="+mj-cs"/>
              </a:rPr>
              <a:t>on </a:t>
            </a:r>
            <a:r>
              <a:rPr lang="en-US" sz="2400" dirty="0">
                <a:latin typeface="Times New Roman"/>
                <a:cs typeface="+mj-cs"/>
              </a:rPr>
              <a:t>an adjacent strand, stabilizing the</a:t>
            </a:r>
            <a:r>
              <a:rPr lang="en-US" sz="2400" spc="-135" dirty="0">
                <a:latin typeface="Times New Roman"/>
                <a:cs typeface="+mj-cs"/>
              </a:rPr>
              <a:t> </a:t>
            </a:r>
            <a:r>
              <a:rPr lang="en-US" sz="2400" dirty="0">
                <a:latin typeface="Times New Roman"/>
                <a:cs typeface="+mj-cs"/>
              </a:rPr>
              <a:t>structure.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76" y="3069383"/>
            <a:ext cx="5192778" cy="219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6432" y="4798709"/>
            <a:ext cx="9144000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57200">
              <a:lnSpc>
                <a:spcPct val="130000"/>
              </a:lnSpc>
              <a:spcBef>
                <a:spcPts val="1445"/>
              </a:spcBef>
              <a:buFont typeface="+mj-lt"/>
              <a:buAutoNum type="arabicPeriod" startAt="3"/>
              <a:tabLst>
                <a:tab pos="3175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Explain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key	features	of	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two	major	secondary	structure  elements of proteins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α-helix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β -sheet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).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(LO 2.3)</a:t>
            </a:r>
          </a:p>
          <a:p>
            <a:pPr lvl="0"/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432" y="691549"/>
            <a:ext cx="9137568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The Learning Objectives (LO)</a:t>
            </a:r>
          </a:p>
          <a:p>
            <a:pPr marL="12700" lvl="0">
              <a:spcBef>
                <a:spcPts val="1540"/>
              </a:spcBef>
            </a:pPr>
            <a:r>
              <a:rPr lang="en-US"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At the </a:t>
            </a:r>
            <a:r>
              <a:rPr lang="en-US"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end of </a:t>
            </a:r>
            <a:r>
              <a:rPr lang="en-US"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this </a:t>
            </a:r>
            <a:r>
              <a:rPr lang="en-US"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lecture </a:t>
            </a:r>
            <a:r>
              <a:rPr lang="en-US"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you </a:t>
            </a:r>
            <a:r>
              <a:rPr lang="en-US"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should be </a:t>
            </a:r>
            <a:r>
              <a:rPr lang="en-US"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able</a:t>
            </a:r>
            <a:r>
              <a:rPr lang="en-US" sz="24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to: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432" y="2146616"/>
            <a:ext cx="913756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buFontTx/>
              <a:buAutoNum type="arabicPeriod"/>
              <a:tabLst>
                <a:tab pos="3175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Describe	what	is	meant	by	the	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primary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,	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secondary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,	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tertiary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and 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quaternary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structure of proteins.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(LO 2.1)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0732" y="3495650"/>
            <a:ext cx="9139700" cy="10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57200">
              <a:lnSpc>
                <a:spcPct val="130000"/>
              </a:lnSpc>
              <a:spcBef>
                <a:spcPts val="1445"/>
              </a:spcBef>
              <a:buFont typeface="+mj-lt"/>
              <a:buAutoNum type="arabicPeriod" startAt="2"/>
              <a:tabLst>
                <a:tab pos="3175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Describe the types of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bonds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and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forces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involved in protein structure.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(LO 2.2)</a:t>
            </a:r>
          </a:p>
        </p:txBody>
      </p:sp>
    </p:spTree>
    <p:extLst>
      <p:ext uri="{BB962C8B-B14F-4D97-AF65-F5344CB8AC3E}">
        <p14:creationId xmlns:p14="http://schemas.microsoft.com/office/powerpoint/2010/main" val="30443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" y="1661869"/>
            <a:ext cx="9131122" cy="714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3705" indent="-342900">
              <a:lnSpc>
                <a:spcPts val="3350"/>
              </a:lnSpc>
              <a:spcBef>
                <a:spcPts val="305"/>
              </a:spcBef>
              <a:buFont typeface="Wingdings" pitchFamily="2" charset="2"/>
              <a:buChar char="Ø"/>
            </a:pPr>
            <a:r>
              <a:rPr lang="en-US" sz="2400" b="1" spc="-5" dirty="0">
                <a:solidFill>
                  <a:srgbClr val="006FC0"/>
                </a:solidFill>
                <a:latin typeface="Arial Narrow"/>
                <a:cs typeface="+mj-cs"/>
              </a:rPr>
              <a:t>β Sheet in Globular Proteins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+mj-cs"/>
              </a:rPr>
              <a:t>:</a:t>
            </a:r>
          </a:p>
          <a:p>
            <a:pPr marL="433705" indent="-342900">
              <a:lnSpc>
                <a:spcPts val="3350"/>
              </a:lnSpc>
              <a:spcBef>
                <a:spcPts val="305"/>
              </a:spcBef>
              <a:buFont typeface="Wingdings" pitchFamily="2" charset="2"/>
              <a:buChar char="Ø"/>
            </a:pPr>
            <a:endParaRPr lang="en-US" sz="2400" dirty="0">
              <a:latin typeface="Arial Narrow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r>
              <a:rPr lang="en-US" sz="2400" spc="-5" dirty="0">
                <a:latin typeface="Times New Roman"/>
                <a:cs typeface="+mj-cs"/>
              </a:rPr>
              <a:t>Most </a:t>
            </a:r>
            <a:r>
              <a:rPr lang="en-US" sz="2400" dirty="0">
                <a:latin typeface="Times New Roman"/>
                <a:cs typeface="+mj-cs"/>
              </a:rPr>
              <a:t>β </a:t>
            </a:r>
            <a:r>
              <a:rPr lang="en-US" sz="2400" spc="-5" dirty="0">
                <a:latin typeface="Times New Roman"/>
                <a:cs typeface="+mj-cs"/>
              </a:rPr>
              <a:t>sheets </a:t>
            </a:r>
            <a:r>
              <a:rPr lang="en-US" sz="2400" dirty="0">
                <a:latin typeface="Times New Roman"/>
                <a:cs typeface="+mj-cs"/>
              </a:rPr>
              <a:t>are not </a:t>
            </a:r>
            <a:r>
              <a:rPr lang="en-US" sz="2400" spc="-5" dirty="0">
                <a:latin typeface="Times New Roman"/>
                <a:cs typeface="+mj-cs"/>
              </a:rPr>
              <a:t>flat but </a:t>
            </a:r>
            <a:r>
              <a:rPr lang="en-US" sz="2400" dirty="0">
                <a:latin typeface="Times New Roman"/>
                <a:cs typeface="+mj-cs"/>
              </a:rPr>
              <a:t>have a  right- handed </a:t>
            </a:r>
            <a:r>
              <a:rPr lang="en-US" sz="2400" spc="-5" dirty="0" smtClean="0">
                <a:latin typeface="Times New Roman"/>
                <a:cs typeface="+mj-cs"/>
              </a:rPr>
              <a:t>twist.</a:t>
            </a: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spc="-5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r>
              <a:rPr lang="en-US" sz="2400" spc="-5" dirty="0" smtClean="0">
                <a:latin typeface="Times New Roman"/>
                <a:cs typeface="+mj-cs"/>
              </a:rPr>
              <a:t>Clusters </a:t>
            </a:r>
            <a:r>
              <a:rPr lang="en-US" sz="2400" dirty="0">
                <a:latin typeface="Times New Roman"/>
                <a:cs typeface="+mj-cs"/>
              </a:rPr>
              <a:t>of </a:t>
            </a:r>
            <a:r>
              <a:rPr lang="en-US" sz="2400" spc="-5" dirty="0">
                <a:latin typeface="Times New Roman"/>
                <a:cs typeface="+mj-cs"/>
              </a:rPr>
              <a:t>twisted  strands </a:t>
            </a:r>
            <a:r>
              <a:rPr lang="en-US" sz="2400" dirty="0">
                <a:latin typeface="Times New Roman"/>
                <a:cs typeface="+mj-cs"/>
              </a:rPr>
              <a:t>of β </a:t>
            </a:r>
            <a:r>
              <a:rPr lang="en-US" sz="2400" spc="-5" dirty="0">
                <a:latin typeface="Times New Roman"/>
                <a:cs typeface="+mj-cs"/>
              </a:rPr>
              <a:t>sheet form </a:t>
            </a:r>
            <a:r>
              <a:rPr lang="en-US" sz="2400" dirty="0">
                <a:latin typeface="Times New Roman"/>
                <a:cs typeface="+mj-cs"/>
              </a:rPr>
              <a:t>the </a:t>
            </a:r>
            <a:r>
              <a:rPr lang="en-US" sz="2400" spc="-5" dirty="0">
                <a:latin typeface="Times New Roman"/>
                <a:cs typeface="+mj-cs"/>
              </a:rPr>
              <a:t>core of  many</a:t>
            </a:r>
            <a:r>
              <a:rPr lang="en-US" sz="2400" spc="120" dirty="0">
                <a:latin typeface="Times New Roman"/>
                <a:cs typeface="+mj-cs"/>
              </a:rPr>
              <a:t> </a:t>
            </a:r>
            <a:r>
              <a:rPr lang="en-US" sz="2400" spc="-5" dirty="0" smtClean="0">
                <a:latin typeface="Times New Roman"/>
                <a:cs typeface="+mj-cs"/>
              </a:rPr>
              <a:t>globular </a:t>
            </a:r>
            <a:r>
              <a:rPr lang="en-US" sz="2400" dirty="0" smtClean="0">
                <a:latin typeface="Times New Roman"/>
                <a:cs typeface="+mj-cs"/>
              </a:rPr>
              <a:t>proteins.</a:t>
            </a: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dirty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dirty="0" smtClean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dirty="0">
              <a:latin typeface="Times New Roman"/>
              <a:cs typeface="+mj-cs"/>
            </a:endParaRPr>
          </a:p>
          <a:p>
            <a:pPr marL="433705" marR="83820" indent="-342900" algn="just">
              <a:lnSpc>
                <a:spcPts val="2880"/>
              </a:lnSpc>
              <a:spcBef>
                <a:spcPts val="85"/>
              </a:spcBef>
              <a:buFont typeface="Wingdings" pitchFamily="2" charset="2"/>
              <a:buChar char="ü"/>
              <a:tabLst>
                <a:tab pos="434340" algn="l"/>
              </a:tabLst>
            </a:pPr>
            <a:endParaRPr lang="en-US" sz="2400" dirty="0" smtClean="0">
              <a:latin typeface="Times New Roman"/>
              <a:cs typeface="+mj-cs"/>
            </a:endParaRPr>
          </a:p>
          <a:p>
            <a:pPr marL="90805" marR="83820" algn="just">
              <a:lnSpc>
                <a:spcPts val="2880"/>
              </a:lnSpc>
              <a:spcBef>
                <a:spcPts val="85"/>
              </a:spcBef>
              <a:tabLst>
                <a:tab pos="434340" algn="l"/>
              </a:tabLst>
            </a:pPr>
            <a:endParaRPr lang="en-US" sz="2400" dirty="0">
              <a:latin typeface="Times New Roman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254" y="3314122"/>
            <a:ext cx="3751214" cy="237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6576400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3890" indent="-457200" algn="l">
              <a:lnSpc>
                <a:spcPct val="100000"/>
              </a:lnSpc>
              <a:spcBef>
                <a:spcPts val="260"/>
              </a:spcBef>
              <a:buFont typeface="+mj-lt"/>
              <a:buAutoNum type="alphaUcPeriod" startAt="3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Tertiary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Structure of</a:t>
            </a:r>
            <a:r>
              <a:rPr lang="en-US" sz="2400" b="1" spc="45" dirty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proteins</a:t>
            </a:r>
            <a:endParaRPr lang="en-US" sz="24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219438"/>
            <a:ext cx="9144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454150" algn="l"/>
                <a:tab pos="1906905" algn="l"/>
                <a:tab pos="2309495" algn="l"/>
                <a:tab pos="2832100" algn="l"/>
                <a:tab pos="4217670" algn="l"/>
                <a:tab pos="4327525" algn="l"/>
                <a:tab pos="5627370" algn="l"/>
                <a:tab pos="6048375" algn="l"/>
                <a:tab pos="6654800" algn="l"/>
                <a:tab pos="7564755" algn="l"/>
                <a:tab pos="8339455" algn="l"/>
                <a:tab pos="8827135" algn="l"/>
                <a:tab pos="9584055" algn="l"/>
                <a:tab pos="997140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Folding	up	of	the	secondary	stru</a:t>
            </a:r>
            <a:r>
              <a:rPr lang="en-US" sz="2400" spc="-10" dirty="0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spc="-10" dirty="0">
                <a:latin typeface="Times New Roman"/>
                <a:cs typeface="Times New Roman"/>
              </a:rPr>
              <a:t>u</a:t>
            </a:r>
            <a:r>
              <a:rPr lang="en-US" sz="2400" spc="-5" dirty="0">
                <a:latin typeface="Times New Roman"/>
                <a:cs typeface="Times New Roman"/>
              </a:rPr>
              <a:t>re</a:t>
            </a:r>
            <a:r>
              <a:rPr lang="en-US" sz="2400" dirty="0">
                <a:latin typeface="Times New Roman"/>
                <a:cs typeface="Times New Roman"/>
              </a:rPr>
              <a:t>s,	</a:t>
            </a:r>
            <a:r>
              <a:rPr lang="en-US" sz="2400" spc="-5" dirty="0">
                <a:latin typeface="Times New Roman"/>
                <a:cs typeface="Times New Roman"/>
              </a:rPr>
              <a:t>so</a:t>
            </a:r>
            <a:r>
              <a:rPr lang="en-US" sz="2400" dirty="0">
                <a:latin typeface="Times New Roman"/>
                <a:cs typeface="Times New Roman"/>
              </a:rPr>
              <a:t>	that	a</a:t>
            </a:r>
            <a:r>
              <a:rPr lang="en-US" sz="2400" spc="-20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ino	a</a:t>
            </a:r>
            <a:r>
              <a:rPr lang="en-US" sz="2400" spc="-10" dirty="0">
                <a:latin typeface="Times New Roman"/>
                <a:cs typeface="Times New Roman"/>
              </a:rPr>
              <a:t>c</a:t>
            </a:r>
            <a:r>
              <a:rPr lang="en-US" sz="2400" dirty="0">
                <a:latin typeface="Times New Roman"/>
                <a:cs typeface="Times New Roman"/>
              </a:rPr>
              <a:t>i</a:t>
            </a:r>
            <a:r>
              <a:rPr lang="en-US" sz="2400" spc="-10" dirty="0">
                <a:latin typeface="Times New Roman"/>
                <a:cs typeface="Times New Roman"/>
              </a:rPr>
              <a:t>d</a:t>
            </a:r>
            <a:r>
              <a:rPr lang="en-US" sz="2400" spc="-5" dirty="0">
                <a:latin typeface="Times New Roman"/>
                <a:cs typeface="Times New Roman"/>
              </a:rPr>
              <a:t>s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far apart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spc="5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n	t</a:t>
            </a:r>
            <a:r>
              <a:rPr lang="en-US" sz="2400" spc="-10" dirty="0">
                <a:latin typeface="Times New Roman"/>
                <a:cs typeface="Times New Roman"/>
              </a:rPr>
              <a:t>h</a:t>
            </a:r>
            <a:r>
              <a:rPr lang="en-US" sz="2400" dirty="0">
                <a:latin typeface="Times New Roman"/>
                <a:cs typeface="Times New Roman"/>
              </a:rPr>
              <a:t>e  </a:t>
            </a:r>
            <a:r>
              <a:rPr lang="en-US" sz="2400" spc="-5" dirty="0">
                <a:latin typeface="Times New Roman"/>
                <a:cs typeface="Times New Roman"/>
              </a:rPr>
              <a:t>primary </a:t>
            </a:r>
            <a:r>
              <a:rPr lang="en-US" sz="2400" dirty="0">
                <a:latin typeface="Times New Roman"/>
                <a:cs typeface="Times New Roman"/>
              </a:rPr>
              <a:t>sequence</a:t>
            </a:r>
            <a:r>
              <a:rPr lang="en-US" sz="2400" spc="25" dirty="0">
                <a:latin typeface="Times New Roman"/>
                <a:cs typeface="Times New Roman"/>
              </a:rPr>
              <a:t> </a:t>
            </a:r>
            <a:r>
              <a:rPr lang="en-US" sz="2400" spc="-10" dirty="0">
                <a:latin typeface="Times New Roman"/>
                <a:cs typeface="Times New Roman"/>
              </a:rPr>
              <a:t>may</a:t>
            </a:r>
            <a:r>
              <a:rPr lang="en-US" sz="2400" spc="1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interact, and </a:t>
            </a:r>
            <a:r>
              <a:rPr lang="en-US" sz="2400" dirty="0">
                <a:latin typeface="Times New Roman"/>
                <a:cs typeface="Times New Roman"/>
              </a:rPr>
              <a:t>a 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3-dimensional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structure </a:t>
            </a:r>
            <a:r>
              <a:rPr lang="en-US" sz="2400" dirty="0">
                <a:latin typeface="Times New Roman"/>
                <a:cs typeface="Times New Roman"/>
              </a:rPr>
              <a:t>is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formed.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3641366"/>
            <a:ext cx="9116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cs typeface="+mj-cs"/>
              </a:rPr>
              <a:t>Polypeptide chains that are greater than </a:t>
            </a:r>
            <a:r>
              <a:rPr lang="ar-IQ"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~</a:t>
            </a:r>
            <a:r>
              <a:rPr lang="en-US" sz="2400" b="1" dirty="0" smtClean="0">
                <a:solidFill>
                  <a:schemeClr val="accent5"/>
                </a:solidFill>
                <a:cs typeface="+mj-cs"/>
              </a:rPr>
              <a:t>200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>
                <a:cs typeface="+mj-cs"/>
              </a:rPr>
              <a:t>amino acids in </a:t>
            </a:r>
            <a:r>
              <a:rPr lang="en-US" sz="2400" dirty="0" smtClean="0">
                <a:cs typeface="+mj-cs"/>
              </a:rPr>
              <a:t>length generally </a:t>
            </a:r>
            <a:r>
              <a:rPr lang="en-US" sz="2400" dirty="0">
                <a:cs typeface="+mj-cs"/>
              </a:rPr>
              <a:t>consist of two or more </a:t>
            </a:r>
            <a:r>
              <a:rPr lang="en-US" sz="2400" b="1" dirty="0">
                <a:solidFill>
                  <a:srgbClr val="0070C0"/>
                </a:solidFill>
                <a:cs typeface="+mj-cs"/>
              </a:rPr>
              <a:t>domains</a:t>
            </a:r>
            <a:r>
              <a:rPr lang="en-US" sz="2400" dirty="0">
                <a:cs typeface="+mj-cs"/>
              </a:rPr>
              <a:t>.</a:t>
            </a:r>
            <a:endParaRPr lang="ar-IQ" sz="2400" dirty="0">
              <a:cs typeface="+mj-cs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4822197"/>
            <a:ext cx="914399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lvl="0" indent="-342900" defTabSz="914400">
              <a:lnSpc>
                <a:spcPct val="1201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Domains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are regions of the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polypeptide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that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have distinct structures and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serve  particular roles (e.g. ligand binding, interaction with other proteins</a:t>
            </a:r>
            <a:r>
              <a:rPr lang="en-US" sz="2400" spc="-19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306527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l">
              <a:lnSpc>
                <a:spcPct val="100000"/>
              </a:lnSpc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Tertiary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Structure of</a:t>
            </a:r>
            <a:r>
              <a:rPr lang="en-US" sz="2400" b="1" spc="45" dirty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proteins</a:t>
            </a:r>
            <a:endParaRPr lang="en-US" sz="24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705" y="2219438"/>
            <a:ext cx="91440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454150" algn="l"/>
                <a:tab pos="1906905" algn="l"/>
                <a:tab pos="2309495" algn="l"/>
                <a:tab pos="2832100" algn="l"/>
                <a:tab pos="4217670" algn="l"/>
                <a:tab pos="4327525" algn="l"/>
                <a:tab pos="5627370" algn="l"/>
                <a:tab pos="6048375" algn="l"/>
                <a:tab pos="6654800" algn="l"/>
                <a:tab pos="7564755" algn="l"/>
                <a:tab pos="8339455" algn="l"/>
                <a:tab pos="8827135" algn="l"/>
                <a:tab pos="9584055" algn="l"/>
                <a:tab pos="997140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Tertiary	structure	</a:t>
            </a:r>
            <a:r>
              <a:rPr lang="en-US" sz="2400" dirty="0" smtClean="0">
                <a:latin typeface="Times New Roman"/>
                <a:cs typeface="Times New Roman"/>
              </a:rPr>
              <a:t>of protein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is stabilized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by different</a:t>
            </a:r>
            <a:r>
              <a:rPr lang="en-US" sz="2400" dirty="0">
                <a:latin typeface="Times New Roman"/>
                <a:cs typeface="Times New Roman"/>
              </a:rPr>
              <a:t>	types	</a:t>
            </a:r>
            <a:r>
              <a:rPr lang="en-US" sz="2400" dirty="0" smtClean="0">
                <a:latin typeface="Times New Roman"/>
                <a:cs typeface="Times New Roman"/>
              </a:rPr>
              <a:t>of bonds</a:t>
            </a:r>
            <a:r>
              <a:rPr lang="en-US" sz="2400" dirty="0">
                <a:latin typeface="Times New Roman"/>
                <a:cs typeface="Times New Roman"/>
              </a:rPr>
              <a:t>	and  interactions between amino acids R </a:t>
            </a:r>
            <a:r>
              <a:rPr lang="en-US" sz="2400" dirty="0" smtClean="0">
                <a:latin typeface="Times New Roman"/>
                <a:cs typeface="Times New Roman"/>
              </a:rPr>
              <a:t>groups.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3641366"/>
            <a:ext cx="9116415" cy="13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985" indent="-342900" algn="just">
              <a:lnSpc>
                <a:spcPct val="12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These </a:t>
            </a:r>
            <a:r>
              <a:rPr lang="en-US" sz="2400" spc="-5" dirty="0">
                <a:latin typeface="Times New Roman"/>
                <a:cs typeface="Times New Roman"/>
              </a:rPr>
              <a:t>include 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Covalent (</a:t>
            </a:r>
            <a:r>
              <a:rPr lang="en-US" sz="2400" b="1" dirty="0" err="1">
                <a:solidFill>
                  <a:srgbClr val="006FC0"/>
                </a:solidFill>
                <a:latin typeface="Times New Roman"/>
                <a:cs typeface="Times New Roman"/>
              </a:rPr>
              <a:t>disulphide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)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bonds, Hydrophobic </a:t>
            </a:r>
            <a:r>
              <a:rPr lang="en-US" sz="2400" b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interactions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, Ionic  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interactions,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Hydrogen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bonds </a:t>
            </a:r>
            <a:r>
              <a:rPr lang="en-US" sz="2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&amp;Van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der </a:t>
            </a:r>
            <a:r>
              <a:rPr lang="en-US"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Waals</a:t>
            </a:r>
            <a:r>
              <a:rPr lang="en-US"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interaction.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5466147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Example: </a:t>
            </a:r>
            <a:r>
              <a:rPr lang="en-US"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myoglobin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(1 polypeptide chain </a:t>
            </a:r>
            <a:r>
              <a:rPr lang="en-US" sz="2400" b="1" dirty="0">
                <a:latin typeface="Times New Roman"/>
                <a:cs typeface="Times New Roman"/>
              </a:rPr>
              <a:t>monomeric</a:t>
            </a:r>
            <a:r>
              <a:rPr lang="en-US" sz="2400" b="1" spc="-8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proteins)</a:t>
            </a:r>
          </a:p>
        </p:txBody>
      </p:sp>
    </p:spTree>
    <p:extLst>
      <p:ext uri="{BB962C8B-B14F-4D97-AF65-F5344CB8AC3E}">
        <p14:creationId xmlns:p14="http://schemas.microsoft.com/office/powerpoint/2010/main" val="119046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l">
              <a:lnSpc>
                <a:spcPct val="100000"/>
              </a:lnSpc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Tertiary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Structure of</a:t>
            </a:r>
            <a:r>
              <a:rPr lang="en-US" sz="2400" b="1" spc="45" dirty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proteins</a:t>
            </a:r>
            <a:endParaRPr lang="en-US" sz="24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219438"/>
            <a:ext cx="91440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454150" algn="l"/>
                <a:tab pos="1906905" algn="l"/>
                <a:tab pos="2309495" algn="l"/>
                <a:tab pos="2832100" algn="l"/>
                <a:tab pos="4217670" algn="l"/>
                <a:tab pos="4327525" algn="l"/>
                <a:tab pos="5627370" algn="l"/>
                <a:tab pos="6048375" algn="l"/>
                <a:tab pos="6654800" algn="l"/>
                <a:tab pos="7564755" algn="l"/>
                <a:tab pos="8339455" algn="l"/>
                <a:tab pos="8827135" algn="l"/>
                <a:tab pos="9584055" algn="l"/>
                <a:tab pos="997140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Tertiary	structure	</a:t>
            </a:r>
            <a:r>
              <a:rPr lang="en-US" sz="2400" dirty="0" smtClean="0">
                <a:latin typeface="Times New Roman"/>
                <a:cs typeface="Times New Roman"/>
              </a:rPr>
              <a:t>of protein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is stabilized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by different</a:t>
            </a:r>
            <a:r>
              <a:rPr lang="en-US" sz="2400" dirty="0">
                <a:latin typeface="Times New Roman"/>
                <a:cs typeface="Times New Roman"/>
              </a:rPr>
              <a:t>	types	</a:t>
            </a:r>
            <a:r>
              <a:rPr lang="en-US" sz="2400" dirty="0" smtClean="0">
                <a:latin typeface="Times New Roman"/>
                <a:cs typeface="Times New Roman"/>
              </a:rPr>
              <a:t>of bonds</a:t>
            </a:r>
            <a:r>
              <a:rPr lang="en-US" sz="2400" dirty="0">
                <a:latin typeface="Times New Roman"/>
                <a:cs typeface="Times New Roman"/>
              </a:rPr>
              <a:t>	and  interactions between amino acids R </a:t>
            </a:r>
            <a:r>
              <a:rPr lang="en-US" sz="2400" dirty="0" smtClean="0">
                <a:latin typeface="Times New Roman"/>
                <a:cs typeface="Times New Roman"/>
              </a:rPr>
              <a:t>groups.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3641366"/>
            <a:ext cx="9116415" cy="13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985" indent="-342900" algn="just">
              <a:lnSpc>
                <a:spcPct val="12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These </a:t>
            </a:r>
            <a:r>
              <a:rPr lang="en-US" sz="2400" spc="-5" dirty="0">
                <a:latin typeface="Times New Roman"/>
                <a:cs typeface="Times New Roman"/>
              </a:rPr>
              <a:t>include 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Covalent (</a:t>
            </a:r>
            <a:r>
              <a:rPr lang="en-US" sz="2400" b="1" dirty="0" err="1">
                <a:solidFill>
                  <a:srgbClr val="006FC0"/>
                </a:solidFill>
                <a:latin typeface="Times New Roman"/>
                <a:cs typeface="Times New Roman"/>
              </a:rPr>
              <a:t>disulphide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)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bonds, Hydrophobic </a:t>
            </a:r>
            <a:r>
              <a:rPr lang="en-US" sz="2400" b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interactions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, Ionic  </a:t>
            </a: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interactions,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Hydrogen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bonds </a:t>
            </a:r>
            <a:r>
              <a:rPr lang="en-US" sz="2400" b="1" spc="-60" dirty="0">
                <a:solidFill>
                  <a:srgbClr val="006FC0"/>
                </a:solidFill>
                <a:latin typeface="Times New Roman"/>
                <a:cs typeface="Times New Roman"/>
              </a:rPr>
              <a:t>&amp;Van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der </a:t>
            </a:r>
            <a:r>
              <a:rPr lang="en-US"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Waals</a:t>
            </a:r>
            <a:r>
              <a:rPr lang="en-US" sz="24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interaction.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5466147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Example: </a:t>
            </a:r>
            <a:r>
              <a:rPr lang="en-US"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myoglobin</a:t>
            </a:r>
            <a:r>
              <a:rPr lang="en-US" sz="2400" spc="-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(1 polypeptide chain </a:t>
            </a:r>
            <a:r>
              <a:rPr lang="en-US" sz="2400" b="1" dirty="0">
                <a:latin typeface="Times New Roman"/>
                <a:cs typeface="Times New Roman"/>
              </a:rPr>
              <a:t>monomeric</a:t>
            </a:r>
            <a:r>
              <a:rPr lang="en-US" sz="2400" b="1" spc="-8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proteins)</a:t>
            </a:r>
          </a:p>
        </p:txBody>
      </p:sp>
    </p:spTree>
    <p:extLst>
      <p:ext uri="{BB962C8B-B14F-4D97-AF65-F5344CB8AC3E}">
        <p14:creationId xmlns:p14="http://schemas.microsoft.com/office/powerpoint/2010/main" val="28639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l">
              <a:lnSpc>
                <a:spcPct val="100000"/>
              </a:lnSpc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Tertiary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Structure of</a:t>
            </a:r>
            <a:r>
              <a:rPr lang="en-US" sz="2400" b="1" spc="45" dirty="0">
                <a:solidFill>
                  <a:srgbClr val="0070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rgbClr val="0070C0"/>
                </a:solidFill>
                <a:latin typeface="Arial Narrow"/>
                <a:cs typeface="Arial Narrow"/>
              </a:rPr>
              <a:t>proteins</a:t>
            </a:r>
            <a:endParaRPr lang="en-US" sz="24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C:\Users\Intel\Pictures\صورة1mm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6" y="2160594"/>
            <a:ext cx="8522691" cy="42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" y="1676268"/>
            <a:ext cx="403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" defTabSz="914400">
              <a:spcBef>
                <a:spcPts val="1845"/>
              </a:spcBef>
            </a:pPr>
            <a:r>
              <a:rPr lang="en-US" sz="2400" b="1" spc="-5" dirty="0">
                <a:solidFill>
                  <a:srgbClr val="006FC0"/>
                </a:solidFill>
                <a:latin typeface="Arial Narrow"/>
                <a:cs typeface="Arial Narrow"/>
              </a:rPr>
              <a:t>Protein</a:t>
            </a:r>
            <a:r>
              <a:rPr lang="en-US" sz="2400" b="1" spc="1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Arial Narrow"/>
              </a:rPr>
              <a:t>folding Protein</a:t>
            </a:r>
            <a:r>
              <a:rPr lang="en-US" sz="2400" b="1" spc="10" dirty="0" smtClean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Arial Narrow"/>
              </a:rPr>
              <a:t>folding</a:t>
            </a:r>
            <a:endParaRPr lang="en-US" sz="2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21943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defTabSz="914400">
              <a:spcBef>
                <a:spcPts val="1445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complex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process by which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tertiary structures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form within the</a:t>
            </a:r>
            <a:r>
              <a:rPr lang="en-US" sz="2400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cell.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2945900"/>
            <a:ext cx="9116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defTabSz="914400">
              <a:spcBef>
                <a:spcPts val="1935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Occurs within the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cell in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seconds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to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minutes.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3714603"/>
            <a:ext cx="91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 defTabSz="914400">
              <a:lnSpc>
                <a:spcPct val="150000"/>
              </a:lnSpc>
              <a:spcBef>
                <a:spcPts val="555"/>
              </a:spcBef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information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needed for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correct </a:t>
            </a:r>
            <a:r>
              <a:rPr lang="en-US"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protein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folding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 contained in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primary 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structure of the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polypeptide, </a:t>
            </a:r>
            <a:r>
              <a:rPr lang="en-US"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however,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specialized </a:t>
            </a:r>
            <a:r>
              <a:rPr lang="en-US"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group of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proteins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, named 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chaperones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are required for the proper folding of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many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species of</a:t>
            </a:r>
            <a:r>
              <a:rPr lang="en-US" sz="2400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proteins.</a:t>
            </a:r>
          </a:p>
        </p:txBody>
      </p:sp>
    </p:spTree>
    <p:extLst>
      <p:ext uri="{BB962C8B-B14F-4D97-AF65-F5344CB8AC3E}">
        <p14:creationId xmlns:p14="http://schemas.microsoft.com/office/powerpoint/2010/main" val="1447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" y="1676268"/>
            <a:ext cx="403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" defTabSz="914400">
              <a:spcBef>
                <a:spcPts val="1845"/>
              </a:spcBef>
            </a:pPr>
            <a:r>
              <a:rPr lang="en-US" sz="2400" b="1" spc="-5" dirty="0">
                <a:solidFill>
                  <a:srgbClr val="006FC0"/>
                </a:solidFill>
                <a:latin typeface="Arial Narrow"/>
                <a:cs typeface="Arial Narrow"/>
              </a:rPr>
              <a:t>Protein</a:t>
            </a:r>
            <a:r>
              <a:rPr lang="en-US" sz="2400" b="1" spc="10" dirty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Arial Narrow"/>
              </a:rPr>
              <a:t>folding Protein</a:t>
            </a:r>
            <a:r>
              <a:rPr lang="en-US" sz="2400" b="1" spc="10" dirty="0" smtClean="0">
                <a:solidFill>
                  <a:srgbClr val="006FC0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 smtClean="0">
                <a:solidFill>
                  <a:srgbClr val="006FC0"/>
                </a:solidFill>
                <a:latin typeface="Arial Narrow"/>
                <a:cs typeface="Arial Narrow"/>
              </a:rPr>
              <a:t>folding</a:t>
            </a:r>
            <a:endParaRPr lang="en-US" sz="2400" dirty="0">
              <a:solidFill>
                <a:prstClr val="black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7088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defTabSz="914400">
              <a:spcBef>
                <a:spcPts val="193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side chains of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highly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polar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amino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acids tend to reside on the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exterior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lang="en-US" sz="2400" spc="3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proteins, where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can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form hydrogen bonds with</a:t>
            </a:r>
            <a:r>
              <a:rPr lang="en-US" sz="2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water.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4298195"/>
            <a:ext cx="9116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defTabSz="914400">
              <a:spcBef>
                <a:spcPts val="1930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lang="en-US" sz="2400" spc="3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side</a:t>
            </a:r>
            <a:r>
              <a:rPr lang="en-US" sz="2400" spc="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chains</a:t>
            </a:r>
            <a:r>
              <a:rPr lang="en-US" sz="2400" spc="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lang="en-US" sz="2400" spc="3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nonpolar</a:t>
            </a:r>
            <a:r>
              <a:rPr lang="en-US" sz="2400" b="1" spc="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amino</a:t>
            </a:r>
            <a:r>
              <a:rPr lang="en-US" sz="2400" spc="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acids</a:t>
            </a:r>
            <a:r>
              <a:rPr lang="en-US" sz="2400" spc="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lang="en-US" sz="2400" spc="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normally</a:t>
            </a:r>
            <a:r>
              <a:rPr lang="en-US" sz="2400" spc="3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clustered</a:t>
            </a:r>
            <a:r>
              <a:rPr lang="en-US" sz="2400" spc="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lang="en-US" sz="2400" spc="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</a:t>
            </a:r>
            <a:r>
              <a:rPr lang="en-US" sz="2400" spc="3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interior</a:t>
            </a:r>
            <a:r>
              <a:rPr lang="en-US" sz="2400" b="1" spc="3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of proteins to shield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them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from</a:t>
            </a:r>
            <a:r>
              <a:rPr lang="en-US" sz="2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water.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58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3890" indent="-457200">
              <a:spcBef>
                <a:spcPts val="260"/>
              </a:spcBef>
              <a:buFont typeface="+mj-lt"/>
              <a:buAutoNum type="alphaUcPeriod" startAt="4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Quaternary Structure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219438"/>
            <a:ext cx="91440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>
              <a:lnSpc>
                <a:spcPct val="12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454150" algn="l"/>
                <a:tab pos="1906905" algn="l"/>
                <a:tab pos="2309495" algn="l"/>
                <a:tab pos="2832100" algn="l"/>
                <a:tab pos="4217670" algn="l"/>
                <a:tab pos="4327525" algn="l"/>
                <a:tab pos="5627370" algn="l"/>
                <a:tab pos="6048375" algn="l"/>
                <a:tab pos="6654800" algn="l"/>
                <a:tab pos="7564755" algn="l"/>
                <a:tab pos="8339455" algn="l"/>
                <a:tab pos="8827135" algn="l"/>
                <a:tab pos="9584055" algn="l"/>
                <a:tab pos="9971405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Quaternary structure: The arrangement  of subunits	(each subunit is poly peptide) in proteins.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7584" y="3641366"/>
            <a:ext cx="9116415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985" indent="-342900" algn="just">
              <a:lnSpc>
                <a:spcPct val="12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polypeptide chains may be identical (</a:t>
            </a:r>
            <a:r>
              <a:rPr lang="en-US" sz="24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homomeric</a:t>
            </a:r>
            <a:r>
              <a:rPr lang="en-US" sz="2400" dirty="0">
                <a:latin typeface="Times New Roman"/>
                <a:cs typeface="Times New Roman"/>
              </a:rPr>
              <a:t>) or different </a:t>
            </a:r>
            <a:r>
              <a:rPr lang="en-US" sz="2400" dirty="0" smtClean="0">
                <a:latin typeface="Times New Roman"/>
                <a:cs typeface="Times New Roman"/>
              </a:rPr>
              <a:t>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heteromeric</a:t>
            </a:r>
            <a:r>
              <a:rPr lang="en-US" sz="2400" dirty="0" smtClean="0">
                <a:latin typeface="Times New Roman"/>
                <a:cs typeface="Times New Roman"/>
              </a:rPr>
              <a:t>).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5466147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Hemoglobin</a:t>
            </a:r>
            <a:r>
              <a:rPr lang="en-US" sz="2400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is an example of </a:t>
            </a:r>
            <a:r>
              <a:rPr lang="en-US" sz="2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heteromeric</a:t>
            </a:r>
            <a:r>
              <a:rPr lang="en-US" sz="2400" spc="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protein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07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Quaternary Structure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0" y="221943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defTabSz="914400">
              <a:spcBef>
                <a:spcPts val="795"/>
              </a:spcBef>
              <a:buFont typeface="Wingdings" pitchFamily="2" charset="2"/>
              <a:buChar char="Ø"/>
              <a:tabLst>
                <a:tab pos="193040" algn="l"/>
                <a:tab pos="794385" algn="l"/>
                <a:tab pos="1534795" algn="l"/>
                <a:tab pos="2294255" algn="l"/>
                <a:tab pos="2694940" algn="l"/>
                <a:tab pos="3600450" algn="l"/>
                <a:tab pos="4187190" algn="l"/>
                <a:tab pos="5333365" algn="l"/>
                <a:tab pos="5718810" algn="l"/>
                <a:tab pos="6694170" algn="l"/>
                <a:tab pos="7909559" algn="l"/>
                <a:tab pos="900811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	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same	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types	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of	bonds,	that	involved	in	tertiary	structure,	stabilize	Quaternary structure.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3254996"/>
            <a:ext cx="911641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985" indent="-342900" algn="just">
              <a:lnSpc>
                <a:spcPct val="120000"/>
              </a:lnSpc>
              <a:spcBef>
                <a:spcPts val="575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Some proteins contain covalent disulfide (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S—S</a:t>
            </a:r>
            <a:r>
              <a:rPr lang="en-US" sz="2400" dirty="0">
                <a:latin typeface="Times New Roman"/>
                <a:cs typeface="Times New Roman"/>
              </a:rPr>
              <a:t>) bonds that link the sulfhydryl groups of  </a:t>
            </a:r>
            <a:r>
              <a:rPr lang="en-US" sz="2400" dirty="0" err="1">
                <a:latin typeface="Times New Roman"/>
                <a:cs typeface="Times New Roman"/>
              </a:rPr>
              <a:t>cys</a:t>
            </a:r>
            <a:r>
              <a:rPr lang="en-US" sz="2400" dirty="0">
                <a:latin typeface="Times New Roman"/>
                <a:cs typeface="Times New Roman"/>
              </a:rPr>
              <a:t> residues.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93" y="4525980"/>
            <a:ext cx="91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Intra-polypeptide disulfide bonds stabilize 3-D structure of peptide.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12324" y="5348088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155"/>
              </a:spcBef>
              <a:buFont typeface="Wingdings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inter-polypeptide disulfide bonds (between subunits) stabilize the quaternary structure  of proteins</a:t>
            </a:r>
          </a:p>
        </p:txBody>
      </p:sp>
    </p:spTree>
    <p:extLst>
      <p:ext uri="{BB962C8B-B14F-4D97-AF65-F5344CB8AC3E}">
        <p14:creationId xmlns:p14="http://schemas.microsoft.com/office/powerpoint/2010/main" val="3449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Types of protein structure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2598167"/>
            <a:ext cx="911641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5080" indent="-179705" defTabSz="914400">
              <a:lnSpc>
                <a:spcPct val="130000"/>
              </a:lnSpc>
              <a:spcBef>
                <a:spcPts val="100"/>
              </a:spcBef>
              <a:buFont typeface="Arial"/>
              <a:buChar char="•"/>
              <a:tabLst>
                <a:tab pos="281305" algn="l"/>
                <a:tab pos="1595755" algn="l"/>
                <a:tab pos="2237740" algn="l"/>
                <a:tab pos="2722880" algn="l"/>
                <a:tab pos="4488815" algn="l"/>
                <a:tab pos="5191760" algn="l"/>
                <a:tab pos="5519420" algn="l"/>
                <a:tab pos="6496050" algn="l"/>
                <a:tab pos="7613650" algn="l"/>
                <a:tab pos="9243060" algn="l"/>
                <a:tab pos="9689465" algn="l"/>
              </a:tabLst>
            </a:pPr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eins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ca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b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categorized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m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ajor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ps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d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epe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lang="en-US"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eir 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higher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order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structure: </a:t>
            </a:r>
            <a:r>
              <a:rPr lang="en-US" sz="2400" b="1" spc="-10" dirty="0" smtClean="0">
                <a:solidFill>
                  <a:srgbClr val="006FC0"/>
                </a:solidFill>
                <a:latin typeface="Times New Roman"/>
                <a:cs typeface="Times New Roman"/>
              </a:rPr>
              <a:t>Globular or</a:t>
            </a:r>
            <a:r>
              <a:rPr lang="en-US" sz="2400" b="1" spc="1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" dirty="0" smtClean="0">
                <a:solidFill>
                  <a:srgbClr val="006FC0"/>
                </a:solidFill>
                <a:latin typeface="Times New Roman"/>
                <a:cs typeface="Times New Roman"/>
              </a:rPr>
              <a:t>Fibrous.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93" y="4525980"/>
            <a:ext cx="9143998" cy="1151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405" marR="5715" indent="-179705" defTabSz="914400">
              <a:lnSpc>
                <a:spcPts val="4370"/>
              </a:lnSpc>
              <a:spcBef>
                <a:spcPts val="310"/>
              </a:spcBef>
              <a:buFont typeface="Arial"/>
              <a:buChar char="•"/>
              <a:tabLst>
                <a:tab pos="193040" algn="l"/>
              </a:tabLst>
            </a:pP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Most </a:t>
            </a:r>
            <a:r>
              <a:rPr lang="en-US" sz="24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enzymes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lang="en-US" sz="2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regulatory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proteins in a cell are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globular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proteins  whereas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fibrous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proteins provide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structure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support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lang="en-US" sz="240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protection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42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859117" y="864179"/>
            <a:ext cx="6031151" cy="647613"/>
          </a:xfrm>
          <a:prstGeom prst="rect">
            <a:avLst/>
          </a:prstGeom>
          <a:ln w="9144">
            <a:noFill/>
          </a:ln>
        </p:spPr>
        <p:txBody>
          <a:bodyPr vert="horz" wrap="square" lIns="0" tIns="3175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3505">
              <a:lnSpc>
                <a:spcPct val="100000"/>
              </a:lnSpc>
              <a:spcBef>
                <a:spcPts val="250"/>
              </a:spcBef>
            </a:pPr>
            <a:r>
              <a:rPr lang="en-US" sz="4000" spc="-5" dirty="0" smtClean="0">
                <a:solidFill>
                  <a:srgbClr val="000000"/>
                </a:solidFill>
              </a:rPr>
              <a:t>Peptides &amp;</a:t>
            </a:r>
            <a:r>
              <a:rPr lang="en-US" sz="4000" spc="10" dirty="0" smtClean="0">
                <a:solidFill>
                  <a:srgbClr val="000000"/>
                </a:solidFill>
              </a:rPr>
              <a:t> </a:t>
            </a:r>
            <a:r>
              <a:rPr lang="en-US" sz="4000" spc="-15" dirty="0" smtClean="0">
                <a:solidFill>
                  <a:srgbClr val="000000"/>
                </a:solidFill>
              </a:rPr>
              <a:t>Proteins</a:t>
            </a:r>
            <a:endParaRPr lang="en-US" sz="4000" dirty="0"/>
          </a:p>
        </p:txBody>
      </p:sp>
      <p:sp>
        <p:nvSpPr>
          <p:cNvPr id="12" name="object 6"/>
          <p:cNvSpPr/>
          <p:nvPr/>
        </p:nvSpPr>
        <p:spPr>
          <a:xfrm>
            <a:off x="2068832" y="3166645"/>
            <a:ext cx="5113020" cy="1805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0" y="1701423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800" dirty="0">
                <a:cs typeface="+mj-cs"/>
              </a:rPr>
              <a:t>In peptides and proteins, the </a:t>
            </a:r>
            <a:r>
              <a:rPr lang="en-US" sz="2800" b="1" dirty="0">
                <a:cs typeface="+mj-cs"/>
              </a:rPr>
              <a:t>amino group  </a:t>
            </a:r>
            <a:r>
              <a:rPr lang="en-US" sz="2800" dirty="0">
                <a:cs typeface="+mj-cs"/>
              </a:rPr>
              <a:t>of one amino acid is linked to the </a:t>
            </a:r>
            <a:r>
              <a:rPr lang="en-US" sz="2800" b="1" dirty="0" smtClean="0">
                <a:cs typeface="+mj-cs"/>
              </a:rPr>
              <a:t>carboxyl  group </a:t>
            </a:r>
            <a:r>
              <a:rPr lang="en-US" sz="2800" dirty="0" smtClean="0">
                <a:cs typeface="+mj-cs"/>
              </a:rPr>
              <a:t>of </a:t>
            </a:r>
            <a:r>
              <a:rPr lang="en-US" sz="2800" dirty="0">
                <a:cs typeface="+mj-cs"/>
              </a:rPr>
              <a:t>the next amino acid, forming  peptide bond, releasing water molecule</a:t>
            </a:r>
            <a:r>
              <a:rPr lang="en-US" sz="2800" dirty="0" smtClean="0">
                <a:cs typeface="+mj-cs"/>
              </a:rPr>
              <a:t>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533806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itchFamily="2" charset="2"/>
              <a:buChar char="q"/>
            </a:pPr>
            <a:r>
              <a:rPr lang="en-US" sz="2800" dirty="0">
                <a:solidFill>
                  <a:prstClr val="black"/>
                </a:solidFill>
              </a:rPr>
              <a:t>The amino acid in a peptide chain is named amino acid residue.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7270550" y="874691"/>
            <a:ext cx="110318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462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676268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Protein </a:t>
            </a:r>
            <a:r>
              <a:rPr lang="en-US" sz="2400" b="1" spc="-35" dirty="0" smtClean="0">
                <a:solidFill>
                  <a:srgbClr val="0070C0"/>
                </a:solidFill>
                <a:latin typeface="Arial Narrow"/>
                <a:cs typeface="Arial Narrow"/>
              </a:rPr>
              <a:t>Denaturation</a:t>
            </a:r>
            <a:endParaRPr lang="en-US" sz="2400" b="1" spc="-35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2224676"/>
            <a:ext cx="9116415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 defTabSz="914400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loss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protein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structure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sufficient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to cause the loss of function </a:t>
            </a:r>
            <a:r>
              <a:rPr lang="en-US" sz="2400" spc="-15" dirty="0">
                <a:solidFill>
                  <a:prstClr val="black"/>
                </a:solidFill>
                <a:latin typeface="Times New Roman"/>
                <a:cs typeface="Times New Roman"/>
              </a:rPr>
              <a:t>is 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known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as</a:t>
            </a:r>
            <a:r>
              <a:rPr lang="en-US" sz="2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/>
                <a:cs typeface="Times New Roman"/>
              </a:rPr>
              <a:t>denaturation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93" y="3495660"/>
            <a:ext cx="914399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 defTabSz="914400">
              <a:lnSpc>
                <a:spcPct val="1501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Denaturation is brought about by breaking the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bonds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that hold that  maintain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lang="en-US" sz="2400" spc="-20" dirty="0">
                <a:solidFill>
                  <a:prstClr val="black"/>
                </a:solidFill>
                <a:latin typeface="Times New Roman"/>
                <a:cs typeface="Times New Roman"/>
              </a:rPr>
              <a:t>protein’s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tertiary and secondary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 structure.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-555" y="4768533"/>
            <a:ext cx="9143998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 defTabSz="914400">
              <a:lnSpc>
                <a:spcPct val="15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Denaturing agents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include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heat,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organic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solvents, mechanical  mixing, strong acids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bases ,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detergents,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and ions </a:t>
            </a:r>
            <a:r>
              <a:rPr lang="en-US" sz="2400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heavy metals  such 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as 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lead and</a:t>
            </a:r>
            <a:r>
              <a:rPr lang="en-US" sz="2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400" spc="-25" dirty="0">
                <a:solidFill>
                  <a:prstClr val="black"/>
                </a:solidFill>
                <a:latin typeface="Times New Roman"/>
                <a:cs typeface="Times New Roman"/>
              </a:rPr>
              <a:t>mercury.</a:t>
            </a:r>
            <a:endParaRPr lang="en-US"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99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-1442447" y="1083834"/>
            <a:ext cx="5589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>
                <a:solidFill>
                  <a:srgbClr val="0070C0"/>
                </a:solidFill>
                <a:latin typeface="Arial Narrow"/>
                <a:cs typeface="Arial Narrow"/>
              </a:rPr>
              <a:t>Protein </a:t>
            </a:r>
            <a:r>
              <a:rPr lang="en-US" sz="2400" b="1" spc="-35" dirty="0" smtClean="0">
                <a:solidFill>
                  <a:srgbClr val="0070C0"/>
                </a:solidFill>
                <a:latin typeface="Arial Narrow"/>
                <a:cs typeface="Arial Narrow"/>
              </a:rPr>
              <a:t>Denaturation</a:t>
            </a:r>
            <a:endParaRPr lang="en-US" sz="2400" b="1" spc="-35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604141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 smtClean="0">
                <a:solidFill>
                  <a:srgbClr val="FF0000"/>
                </a:solidFill>
              </a:rPr>
              <a:t>Protein</a:t>
            </a:r>
            <a:r>
              <a:rPr lang="en-US" sz="3600" spc="-10" dirty="0" smtClean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C:\Users\Intel\Pictures\صورةss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10" y="1584136"/>
            <a:ext cx="6858170" cy="47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15917" y="761859"/>
            <a:ext cx="3232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justLow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 smtClean="0">
                <a:solidFill>
                  <a:srgbClr val="0070C0"/>
                </a:solidFill>
                <a:latin typeface="Arial Narrow"/>
                <a:cs typeface="Arial Narrow"/>
              </a:rPr>
              <a:t>Questions</a:t>
            </a:r>
            <a:endParaRPr lang="en-US" sz="2400" b="1" spc="-35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1245872"/>
            <a:ext cx="9116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6350" indent="-457200" algn="just" defTabSz="914400">
              <a:lnSpc>
                <a:spcPct val="150100"/>
              </a:lnSpc>
              <a:spcBef>
                <a:spcPts val="100"/>
              </a:spcBef>
              <a:buFont typeface="+mj-lt"/>
              <a:buAutoNum type="arabicPeriod"/>
              <a:tabLst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Which of the following characterize alpha-helix regions of proteins?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93" y="1950180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all have the same primary structure.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-555" y="3686697"/>
            <a:ext cx="914399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3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are formed principally by hydrogen bonds between a carbonyl atom in one peptide bond </a:t>
            </a:r>
            <a:r>
              <a:rPr lang="en-US" sz="20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and the </a:t>
            </a: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hydrogen atoms on the side chain of another amino acid</a:t>
            </a:r>
            <a:r>
              <a:rPr lang="en-US" sz="20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US" sz="2000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-13434" y="2591982"/>
            <a:ext cx="914399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 startAt="2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are formed principally by hydrogen bonds between a carbonyl oxygen atom in one peptide  bond and the amide hydrogen from a different peptide bond.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-2703" y="4714869"/>
            <a:ext cx="914399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4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are formed by hydrogen bonding between two adjacent amino acids in the primary sequence.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-4851" y="5730162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5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They require a high content of </a:t>
            </a:r>
            <a:r>
              <a:rPr lang="en-US" sz="20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proline</a:t>
            </a: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 and glycine.</a:t>
            </a:r>
          </a:p>
        </p:txBody>
      </p:sp>
    </p:spTree>
    <p:extLst>
      <p:ext uri="{BB962C8B-B14F-4D97-AF65-F5344CB8AC3E}">
        <p14:creationId xmlns:p14="http://schemas.microsoft.com/office/powerpoint/2010/main" val="2137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15917" y="761859"/>
            <a:ext cx="3232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justLow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 smtClean="0">
                <a:solidFill>
                  <a:srgbClr val="0070C0"/>
                </a:solidFill>
                <a:latin typeface="Arial Narrow"/>
                <a:cs typeface="Arial Narrow"/>
              </a:rPr>
              <a:t>Questions</a:t>
            </a:r>
            <a:endParaRPr lang="en-US" sz="2400" b="1" spc="-35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1245872"/>
            <a:ext cx="911641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6350" indent="-457200" algn="just" defTabSz="914400">
              <a:lnSpc>
                <a:spcPct val="150100"/>
              </a:lnSpc>
              <a:spcBef>
                <a:spcPts val="100"/>
              </a:spcBef>
              <a:buFont typeface="+mj-lt"/>
              <a:buAutoNum type="arabicPeriod" startAt="2"/>
              <a:tabLst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Which of the following is a characteristic of globular proteins?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93" y="1950180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Hydrophilic amino acids tend to be on the inside.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-555" y="3287448"/>
            <a:ext cx="914399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3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Tertiary structure is formed by hydrophobic and electrostatic interactions between amino acid side  chains and by hydrogen bonds between peptide bonds.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-13434" y="2591982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 startAt="2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Hydrophobic amino acids tend to be on the outside.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-2703" y="4392894"/>
            <a:ext cx="914399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4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Secondary structures are formed principally by hydrophobic interactions between amino acids</a:t>
            </a:r>
            <a:r>
              <a:rPr lang="en-US" sz="20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en-US" sz="2000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-4851" y="5549856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5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Covalent disulfide bonds are necessary to hold the protein in a rigid </a:t>
            </a:r>
            <a:r>
              <a:rPr lang="en-US" sz="200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conformation.</a:t>
            </a:r>
            <a:endParaRPr lang="en-US" sz="2000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7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Clr>
                <a:srgbClr val="5B9BD5"/>
              </a:buClr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15917" y="761859"/>
            <a:ext cx="3232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9590" indent="-342900" algn="justLow">
              <a:spcBef>
                <a:spcPts val="260"/>
              </a:spcBef>
              <a:buFont typeface="Wingdings" pitchFamily="2" charset="2"/>
              <a:buChar char="q"/>
            </a:pPr>
            <a:r>
              <a:rPr lang="en-US" sz="2400" b="1" spc="-35" dirty="0" smtClean="0">
                <a:solidFill>
                  <a:srgbClr val="0070C0"/>
                </a:solidFill>
                <a:latin typeface="Arial Narrow"/>
                <a:cs typeface="Arial Narrow"/>
              </a:rPr>
              <a:t>Questions</a:t>
            </a:r>
            <a:endParaRPr lang="en-US" sz="2400" b="1" spc="-35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7584" y="1245872"/>
            <a:ext cx="9116415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6350" indent="-457200" algn="just" defTabSz="914400">
              <a:lnSpc>
                <a:spcPct val="150100"/>
              </a:lnSpc>
              <a:spcBef>
                <a:spcPts val="100"/>
              </a:spcBef>
              <a:buFont typeface="+mj-lt"/>
              <a:buAutoNum type="arabicPeriod" startAt="3"/>
              <a:tabLst>
                <a:tab pos="355600" algn="l"/>
              </a:tabLst>
            </a:pP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A protein has one </a:t>
            </a:r>
            <a:r>
              <a:rPr lang="en-US" sz="2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transmembrane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domain composed entirely of helical secondary structure. Which of the following amino acids  would you expect to find in the </a:t>
            </a:r>
            <a:r>
              <a:rPr lang="en-US" sz="24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transmembrane</a:t>
            </a:r>
            <a:r>
              <a:rPr lang="en-US" sz="2400" spc="-5" dirty="0">
                <a:solidFill>
                  <a:prstClr val="black"/>
                </a:solidFill>
                <a:latin typeface="Times New Roman"/>
                <a:cs typeface="Times New Roman"/>
              </a:rPr>
              <a:t> domain?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93" y="3057774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/>
              <a:tabLst>
                <a:tab pos="355600" algn="l"/>
              </a:tabLst>
            </a:pPr>
            <a:r>
              <a:rPr lang="en-US" sz="20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Proline</a:t>
            </a:r>
            <a:endParaRPr lang="en-US" sz="2000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-555" y="4073067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3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Lysine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-13434" y="3583665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100"/>
              </a:lnSpc>
              <a:spcBef>
                <a:spcPts val="670"/>
              </a:spcBef>
              <a:buFont typeface="+mj-lt"/>
              <a:buAutoNum type="alphaUcPeriod" startAt="2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Glutamate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-2703" y="4624716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4"/>
              <a:tabLst>
                <a:tab pos="355600" algn="l"/>
              </a:tabLst>
            </a:pPr>
            <a:r>
              <a:rPr lang="en-US" sz="2000" spc="-5" dirty="0" err="1">
                <a:solidFill>
                  <a:prstClr val="black"/>
                </a:solidFill>
                <a:latin typeface="Times New Roman"/>
                <a:cs typeface="Times New Roman"/>
              </a:rPr>
              <a:t>Leucine</a:t>
            </a:r>
            <a:endParaRPr lang="en-US" sz="2000" spc="-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-4851" y="5202123"/>
            <a:ext cx="9143998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indent="-457200" algn="just" defTabSz="914400">
              <a:lnSpc>
                <a:spcPct val="150000"/>
              </a:lnSpc>
              <a:spcBef>
                <a:spcPts val="675"/>
              </a:spcBef>
              <a:buFont typeface="+mj-lt"/>
              <a:buAutoNum type="alphaUcPeriod" startAt="5"/>
              <a:tabLst>
                <a:tab pos="355600" algn="l"/>
              </a:tabLst>
            </a:pPr>
            <a:r>
              <a:rPr lang="en-US" sz="2000" spc="-5" dirty="0">
                <a:solidFill>
                  <a:prstClr val="black"/>
                </a:solidFill>
                <a:latin typeface="Times New Roman"/>
                <a:cs typeface="Times New Roman"/>
              </a:rPr>
              <a:t>Arginine</a:t>
            </a:r>
          </a:p>
        </p:txBody>
      </p:sp>
    </p:spTree>
    <p:extLst>
      <p:ext uri="{BB962C8B-B14F-4D97-AF65-F5344CB8AC3E}">
        <p14:creationId xmlns:p14="http://schemas.microsoft.com/office/powerpoint/2010/main" val="15073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0" y="18437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  <a:tab pos="920750" algn="l"/>
                <a:tab pos="2649220" algn="l"/>
                <a:tab pos="3231515" algn="l"/>
                <a:tab pos="4236085" algn="l"/>
                <a:tab pos="5572760" algn="l"/>
                <a:tab pos="7473315" algn="l"/>
                <a:tab pos="7874634" algn="l"/>
                <a:tab pos="8768715" algn="l"/>
                <a:tab pos="9221470" algn="l"/>
                <a:tab pos="9803765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By</a:t>
            </a:r>
            <a:r>
              <a:rPr lang="en-US" sz="2400" dirty="0">
                <a:latin typeface="Times New Roman"/>
                <a:cs typeface="Times New Roman"/>
              </a:rPr>
              <a:t>	c</a:t>
            </a:r>
            <a:r>
              <a:rPr lang="en-US" sz="2400" spc="-15" dirty="0">
                <a:latin typeface="Times New Roman"/>
                <a:cs typeface="Times New Roman"/>
              </a:rPr>
              <a:t>o</a:t>
            </a:r>
            <a:r>
              <a:rPr lang="en-US" sz="2400" dirty="0">
                <a:latin typeface="Times New Roman"/>
                <a:cs typeface="Times New Roman"/>
              </a:rPr>
              <a:t>nve</a:t>
            </a:r>
            <a:r>
              <a:rPr lang="en-US" sz="2400" spc="-15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spc="-10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o</a:t>
            </a:r>
            <a:r>
              <a:rPr lang="en-US" sz="2400" spc="10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,	the	a</a:t>
            </a:r>
            <a:r>
              <a:rPr lang="en-US" sz="2400" spc="-15" dirty="0">
                <a:latin typeface="Times New Roman"/>
                <a:cs typeface="Times New Roman"/>
              </a:rPr>
              <a:t>m</a:t>
            </a:r>
            <a:r>
              <a:rPr lang="en-US" sz="2400" dirty="0">
                <a:latin typeface="Times New Roman"/>
                <a:cs typeface="Times New Roman"/>
              </a:rPr>
              <a:t>ino	t</a:t>
            </a:r>
            <a:r>
              <a:rPr lang="en-US" sz="2400" spc="-10" dirty="0">
                <a:latin typeface="Times New Roman"/>
                <a:cs typeface="Times New Roman"/>
              </a:rPr>
              <a:t>e</a:t>
            </a:r>
            <a:r>
              <a:rPr lang="en-US" sz="2400" dirty="0">
                <a:latin typeface="Times New Roman"/>
                <a:cs typeface="Times New Roman"/>
              </a:rPr>
              <a:t>rmi</a:t>
            </a:r>
            <a:r>
              <a:rPr lang="en-US" sz="2400" spc="10" dirty="0">
                <a:latin typeface="Times New Roman"/>
                <a:cs typeface="Times New Roman"/>
              </a:rPr>
              <a:t>n</a:t>
            </a:r>
            <a:r>
              <a:rPr lang="en-US" sz="2400" dirty="0">
                <a:latin typeface="Times New Roman"/>
                <a:cs typeface="Times New Roman"/>
              </a:rPr>
              <a:t>us	</a:t>
            </a:r>
            <a:r>
              <a:rPr lang="en-US" sz="2400" b="1" spc="-5" dirty="0">
                <a:latin typeface="Times New Roman"/>
                <a:cs typeface="Times New Roman"/>
              </a:rPr>
              <a:t>(</a:t>
            </a:r>
            <a:r>
              <a:rPr lang="en-US" sz="2400" b="1" dirty="0">
                <a:latin typeface="Times New Roman"/>
                <a:cs typeface="Times New Roman"/>
              </a:rPr>
              <a:t>N</a:t>
            </a:r>
            <a:r>
              <a:rPr lang="en-US" sz="2400" b="1" spc="-5" dirty="0">
                <a:latin typeface="Times New Roman"/>
                <a:cs typeface="Times New Roman"/>
              </a:rPr>
              <a:t>-</a:t>
            </a:r>
            <a:r>
              <a:rPr lang="en-US" sz="2400" b="1" dirty="0">
                <a:latin typeface="Times New Roman"/>
                <a:cs typeface="Times New Roman"/>
              </a:rPr>
              <a:t>t</a:t>
            </a:r>
            <a:r>
              <a:rPr lang="en-US" sz="2400" b="1" spc="-10" dirty="0">
                <a:latin typeface="Times New Roman"/>
                <a:cs typeface="Times New Roman"/>
              </a:rPr>
              <a:t>e</a:t>
            </a:r>
            <a:r>
              <a:rPr lang="en-US" sz="2400" b="1" spc="-20" dirty="0">
                <a:latin typeface="Times New Roman"/>
                <a:cs typeface="Times New Roman"/>
              </a:rPr>
              <a:t>r</a:t>
            </a:r>
            <a:r>
              <a:rPr lang="en-US" sz="2400" b="1" spc="-15" dirty="0">
                <a:latin typeface="Times New Roman"/>
                <a:cs typeface="Times New Roman"/>
              </a:rPr>
              <a:t>m</a:t>
            </a:r>
            <a:r>
              <a:rPr lang="en-US" sz="2400" b="1" dirty="0">
                <a:latin typeface="Times New Roman"/>
                <a:cs typeface="Times New Roman"/>
              </a:rPr>
              <a:t>in</a:t>
            </a:r>
            <a:r>
              <a:rPr lang="en-US" sz="2400" b="1" spc="5" dirty="0">
                <a:latin typeface="Times New Roman"/>
                <a:cs typeface="Times New Roman"/>
              </a:rPr>
              <a:t>u</a:t>
            </a:r>
            <a:r>
              <a:rPr lang="en-US" sz="2400" b="1" dirty="0">
                <a:latin typeface="Times New Roman"/>
                <a:cs typeface="Times New Roman"/>
              </a:rPr>
              <a:t>s)</a:t>
            </a: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spc="-5" dirty="0">
                <a:latin typeface="Times New Roman"/>
                <a:cs typeface="Times New Roman"/>
              </a:rPr>
              <a:t>i</a:t>
            </a:r>
            <a:r>
              <a:rPr lang="en-US" sz="2400" dirty="0">
                <a:latin typeface="Times New Roman"/>
                <a:cs typeface="Times New Roman"/>
              </a:rPr>
              <a:t>s	t</a:t>
            </a:r>
            <a:r>
              <a:rPr lang="en-US" sz="2400" spc="-10" dirty="0">
                <a:latin typeface="Times New Roman"/>
                <a:cs typeface="Times New Roman"/>
              </a:rPr>
              <a:t>a</a:t>
            </a:r>
            <a:r>
              <a:rPr lang="en-US" sz="2400" dirty="0">
                <a:latin typeface="Times New Roman"/>
                <a:cs typeface="Times New Roman"/>
              </a:rPr>
              <a:t>ken	</a:t>
            </a:r>
            <a:r>
              <a:rPr lang="en-US" sz="2400" spc="-5" dirty="0">
                <a:latin typeface="Times New Roman"/>
                <a:cs typeface="Times New Roman"/>
              </a:rPr>
              <a:t>a</a:t>
            </a:r>
            <a:r>
              <a:rPr lang="en-US" sz="2400" dirty="0">
                <a:latin typeface="Times New Roman"/>
                <a:cs typeface="Times New Roman"/>
              </a:rPr>
              <a:t>s	</a:t>
            </a:r>
            <a:r>
              <a:rPr lang="en-US" sz="2400" dirty="0" smtClean="0">
                <a:latin typeface="Times New Roman"/>
                <a:cs typeface="Times New Roman"/>
              </a:rPr>
              <a:t>the </a:t>
            </a:r>
            <a:r>
              <a:rPr lang="en-US" sz="2400" b="1" dirty="0" smtClean="0">
                <a:latin typeface="Times New Roman"/>
                <a:cs typeface="Times New Roman"/>
              </a:rPr>
              <a:t>fi</a:t>
            </a:r>
            <a:r>
              <a:rPr lang="en-US" sz="2400" b="1" spc="-15" dirty="0" smtClean="0">
                <a:latin typeface="Times New Roman"/>
                <a:cs typeface="Times New Roman"/>
              </a:rPr>
              <a:t>r</a:t>
            </a:r>
            <a:r>
              <a:rPr lang="en-US" sz="2400" b="1" dirty="0" smtClean="0">
                <a:latin typeface="Times New Roman"/>
                <a:cs typeface="Times New Roman"/>
              </a:rPr>
              <a:t>st  </a:t>
            </a:r>
            <a:r>
              <a:rPr lang="en-US" sz="2400" b="1" dirty="0">
                <a:latin typeface="Times New Roman"/>
                <a:cs typeface="Times New Roman"/>
              </a:rPr>
              <a:t>residue</a:t>
            </a:r>
            <a:r>
              <a:rPr lang="en-US" sz="2400" dirty="0">
                <a:latin typeface="Times New Roman"/>
                <a:cs typeface="Times New Roman"/>
              </a:rPr>
              <a:t>, and the sequence of </a:t>
            </a:r>
            <a:r>
              <a:rPr lang="en-US" sz="2400" spc="-5" dirty="0">
                <a:latin typeface="Times New Roman"/>
                <a:cs typeface="Times New Roman"/>
              </a:rPr>
              <a:t>amino </a:t>
            </a:r>
            <a:r>
              <a:rPr lang="en-US" sz="2400" dirty="0">
                <a:latin typeface="Times New Roman"/>
                <a:cs typeface="Times New Roman"/>
              </a:rPr>
              <a:t>acids </a:t>
            </a:r>
            <a:r>
              <a:rPr lang="en-US" sz="2400" spc="-5" dirty="0">
                <a:latin typeface="Times New Roman"/>
                <a:cs typeface="Times New Roman"/>
              </a:rPr>
              <a:t>is written </a:t>
            </a:r>
            <a:r>
              <a:rPr lang="en-US" sz="2400" dirty="0">
                <a:latin typeface="Times New Roman"/>
                <a:cs typeface="Times New Roman"/>
              </a:rPr>
              <a:t>from </a:t>
            </a:r>
            <a:r>
              <a:rPr lang="en-US" sz="2400" spc="-5" dirty="0">
                <a:latin typeface="Times New Roman"/>
                <a:cs typeface="Times New Roman"/>
              </a:rPr>
              <a:t>left to</a:t>
            </a:r>
            <a:r>
              <a:rPr lang="en-US" sz="2400" spc="-8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right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object 7"/>
          <p:cNvSpPr/>
          <p:nvPr/>
        </p:nvSpPr>
        <p:spPr>
          <a:xfrm>
            <a:off x="1390077" y="4761112"/>
            <a:ext cx="6551675" cy="1511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0" y="3067365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tabLst>
                <a:tab pos="660400" algn="l"/>
                <a:tab pos="661035" algn="l"/>
              </a:tabLst>
            </a:pPr>
            <a:r>
              <a:rPr lang="en-US" sz="3200" spc="-5" dirty="0" err="1" smtClean="0">
                <a:latin typeface="Times New Roman"/>
                <a:cs typeface="Times New Roman"/>
              </a:rPr>
              <a:t>Seryl</a:t>
            </a:r>
            <a:r>
              <a:rPr lang="en-US" sz="3200" spc="-5" dirty="0" smtClean="0">
                <a:latin typeface="Times New Roman"/>
                <a:cs typeface="Times New Roman"/>
              </a:rPr>
              <a:t> </a:t>
            </a:r>
            <a:r>
              <a:rPr lang="en-US" sz="3200" spc="-5" dirty="0" err="1" smtClean="0">
                <a:latin typeface="Times New Roman"/>
                <a:cs typeface="Times New Roman"/>
              </a:rPr>
              <a:t>glycyl</a:t>
            </a:r>
            <a:r>
              <a:rPr lang="en-US" sz="3200" spc="-5" dirty="0" smtClean="0">
                <a:latin typeface="Times New Roman"/>
                <a:cs typeface="Times New Roman"/>
              </a:rPr>
              <a:t> </a:t>
            </a:r>
            <a:r>
              <a:rPr lang="en-US" sz="3200" spc="-5" dirty="0" err="1" smtClean="0">
                <a:latin typeface="Times New Roman"/>
                <a:cs typeface="Times New Roman"/>
              </a:rPr>
              <a:t>tyrosyl</a:t>
            </a:r>
            <a:r>
              <a:rPr lang="en-US" sz="3200" spc="-5" dirty="0" smtClean="0">
                <a:latin typeface="Times New Roman"/>
                <a:cs typeface="Times New Roman"/>
              </a:rPr>
              <a:t> </a:t>
            </a:r>
            <a:r>
              <a:rPr lang="en-US" sz="3200" spc="-5" dirty="0" err="1" smtClean="0">
                <a:latin typeface="Times New Roman"/>
                <a:cs typeface="Times New Roman"/>
              </a:rPr>
              <a:t>alanyl</a:t>
            </a:r>
            <a:r>
              <a:rPr lang="en-US" sz="3200" spc="-5" dirty="0" smtClean="0">
                <a:latin typeface="Times New Roman"/>
                <a:cs typeface="Times New Roman"/>
              </a:rPr>
              <a:t> leucine</a:t>
            </a:r>
            <a:endParaRPr lang="en-US" sz="3200" spc="-5" dirty="0" smtClean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  <a:spcBef>
                <a:spcPts val="575"/>
              </a:spcBef>
              <a:tabLst>
                <a:tab pos="355600" algn="l"/>
                <a:tab pos="356235" algn="l"/>
                <a:tab pos="981710" algn="l"/>
              </a:tabLst>
            </a:pPr>
            <a:r>
              <a:rPr lang="en-US" sz="3200" spc="-5" dirty="0" smtClean="0">
                <a:latin typeface="Times New Roman"/>
                <a:cs typeface="Times New Roman"/>
              </a:rPr>
              <a:t>Or</a:t>
            </a:r>
          </a:p>
          <a:p>
            <a:pPr marL="12700" algn="ctr">
              <a:lnSpc>
                <a:spcPct val="100000"/>
              </a:lnSpc>
              <a:spcBef>
                <a:spcPts val="575"/>
              </a:spcBef>
              <a:tabLst>
                <a:tab pos="355600" algn="l"/>
                <a:tab pos="356235" algn="l"/>
                <a:tab pos="981710" algn="l"/>
              </a:tabLst>
            </a:pPr>
            <a:r>
              <a:rPr lang="en-US" sz="3200" spc="-5" dirty="0">
                <a:latin typeface="Times New Roman"/>
                <a:cs typeface="Times New Roman"/>
              </a:rPr>
              <a:t>	</a:t>
            </a:r>
            <a:r>
              <a:rPr lang="en-US" sz="3200" spc="-7" baseline="24305" dirty="0">
                <a:latin typeface="Times New Roman"/>
                <a:cs typeface="Times New Roman"/>
              </a:rPr>
              <a:t>+</a:t>
            </a:r>
            <a:r>
              <a:rPr lang="en-US" sz="3200" spc="7" baseline="24305" dirty="0">
                <a:latin typeface="Times New Roman"/>
                <a:cs typeface="Times New Roman"/>
              </a:rPr>
              <a:t> </a:t>
            </a:r>
            <a:r>
              <a:rPr lang="en-US" sz="3200" spc="-15" dirty="0">
                <a:latin typeface="Times New Roman"/>
                <a:cs typeface="Times New Roman"/>
              </a:rPr>
              <a:t>NH</a:t>
            </a:r>
            <a:r>
              <a:rPr lang="en-US" sz="3200" spc="-22" baseline="-20833" dirty="0">
                <a:latin typeface="Times New Roman"/>
                <a:cs typeface="Times New Roman"/>
              </a:rPr>
              <a:t>3</a:t>
            </a:r>
            <a:r>
              <a:rPr lang="en-US" sz="3200" spc="-15" dirty="0">
                <a:latin typeface="Times New Roman"/>
                <a:cs typeface="Times New Roman"/>
              </a:rPr>
              <a:t>-Ser-Gly-Tyr-Ala-Leu-COO</a:t>
            </a:r>
            <a:r>
              <a:rPr lang="en-US" sz="3200" spc="-22" baseline="24305" dirty="0">
                <a:latin typeface="Times New Roman"/>
                <a:cs typeface="Times New Roman"/>
              </a:rPr>
              <a:t>-</a:t>
            </a:r>
            <a:endParaRPr lang="en-US" sz="3200" baseline="24305" dirty="0">
              <a:latin typeface="Times New Roman"/>
              <a:cs typeface="Times New Roman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119976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734" indent="-407034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419734" algn="l"/>
                <a:tab pos="42037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A peptide </a:t>
            </a:r>
            <a:r>
              <a:rPr lang="en-US" sz="2400" spc="-5" dirty="0">
                <a:latin typeface="Times New Roman"/>
                <a:cs typeface="Times New Roman"/>
              </a:rPr>
              <a:t>chain may </a:t>
            </a:r>
            <a:r>
              <a:rPr lang="en-US" sz="2400" dirty="0">
                <a:latin typeface="Times New Roman"/>
                <a:cs typeface="Times New Roman"/>
              </a:rPr>
              <a:t>consists 2-50 amino</a:t>
            </a:r>
            <a:r>
              <a:rPr lang="en-US" sz="2400" spc="-210" dirty="0">
                <a:latin typeface="Times New Roman"/>
                <a:cs typeface="Times New Roman"/>
              </a:rPr>
              <a:t> </a:t>
            </a:r>
            <a:r>
              <a:rPr lang="en-US" sz="2400" spc="-5" dirty="0">
                <a:latin typeface="Times New Roman"/>
                <a:cs typeface="Times New Roman"/>
              </a:rPr>
              <a:t>acids.</a:t>
            </a:r>
          </a:p>
        </p:txBody>
      </p:sp>
    </p:spTree>
    <p:extLst>
      <p:ext uri="{BB962C8B-B14F-4D97-AF65-F5344CB8AC3E}">
        <p14:creationId xmlns:p14="http://schemas.microsoft.com/office/powerpoint/2010/main" val="213920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174066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 smtClean="0">
                <a:latin typeface="Times New Roman"/>
                <a:cs typeface="Times New Roman"/>
              </a:rPr>
              <a:t>Proteins contain between 50 and 2000 </a:t>
            </a:r>
            <a:r>
              <a:rPr lang="en-US" sz="2400" spc="-5" dirty="0" smtClean="0">
                <a:latin typeface="Times New Roman"/>
                <a:cs typeface="Times New Roman"/>
              </a:rPr>
              <a:t>amino </a:t>
            </a:r>
            <a:r>
              <a:rPr lang="en-US" sz="2400" dirty="0" smtClean="0">
                <a:latin typeface="Times New Roman"/>
                <a:cs typeface="Times New Roman"/>
              </a:rPr>
              <a:t>acid</a:t>
            </a:r>
            <a:r>
              <a:rPr lang="en-US" sz="2400" spc="-7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residues.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0" y="267725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985" indent="-342900" algn="just">
              <a:lnSpc>
                <a:spcPct val="150000"/>
              </a:lnSpc>
              <a:spcBef>
                <a:spcPts val="575"/>
              </a:spcBef>
              <a:buFont typeface="Wingdings" pitchFamily="2" charset="2"/>
              <a:buChar char="ü"/>
              <a:tabLst>
                <a:tab pos="354965" algn="l"/>
                <a:tab pos="355600" algn="l"/>
                <a:tab pos="90678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latin typeface="Times New Roman"/>
                <a:cs typeface="Times New Roman"/>
              </a:rPr>
              <a:t>mean molecular </a:t>
            </a:r>
            <a:r>
              <a:rPr lang="en-US" sz="2400" spc="-10" dirty="0">
                <a:latin typeface="Times New Roman"/>
                <a:cs typeface="Times New Roman"/>
              </a:rPr>
              <a:t>mass </a:t>
            </a:r>
            <a:r>
              <a:rPr lang="en-US" sz="2400" dirty="0">
                <a:latin typeface="Times New Roman"/>
                <a:cs typeface="Times New Roman"/>
              </a:rPr>
              <a:t>of an </a:t>
            </a:r>
            <a:r>
              <a:rPr lang="en-US" sz="2400" spc="-10" dirty="0">
                <a:latin typeface="Times New Roman"/>
                <a:cs typeface="Times New Roman"/>
              </a:rPr>
              <a:t>amino </a:t>
            </a:r>
            <a:r>
              <a:rPr lang="en-US" sz="2400" dirty="0">
                <a:latin typeface="Times New Roman"/>
                <a:cs typeface="Times New Roman"/>
              </a:rPr>
              <a:t>acid </a:t>
            </a:r>
            <a:r>
              <a:rPr lang="en-US" sz="2400" spc="-5" dirty="0">
                <a:latin typeface="Times New Roman"/>
                <a:cs typeface="Times New Roman"/>
              </a:rPr>
              <a:t>residue </a:t>
            </a:r>
            <a:r>
              <a:rPr lang="en-US" sz="2400" dirty="0">
                <a:latin typeface="Times New Roman"/>
                <a:cs typeface="Times New Roman"/>
              </a:rPr>
              <a:t>is </a:t>
            </a:r>
            <a:r>
              <a:rPr lang="en-US" sz="2400" spc="-5" dirty="0">
                <a:latin typeface="Times New Roman"/>
                <a:cs typeface="Times New Roman"/>
              </a:rPr>
              <a:t>about </a:t>
            </a:r>
            <a:r>
              <a:rPr lang="en-US" sz="2400" spc="-30" dirty="0">
                <a:latin typeface="Times New Roman"/>
                <a:cs typeface="Times New Roman"/>
              </a:rPr>
              <a:t>110 </a:t>
            </a:r>
            <a:r>
              <a:rPr lang="en-US" sz="2400" spc="-5" dirty="0" smtClean="0">
                <a:latin typeface="Times New Roman"/>
                <a:cs typeface="Times New Roman"/>
              </a:rPr>
              <a:t>Dalton </a:t>
            </a:r>
            <a:r>
              <a:rPr lang="en-US" sz="2400" spc="-5" dirty="0">
                <a:latin typeface="Times New Roman"/>
                <a:cs typeface="Times New Roman"/>
              </a:rPr>
              <a:t>units (Da).  Therefore </a:t>
            </a:r>
            <a:r>
              <a:rPr lang="en-US" sz="2400" dirty="0"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latin typeface="Times New Roman"/>
                <a:cs typeface="Times New Roman"/>
              </a:rPr>
              <a:t>molecular mass of </a:t>
            </a:r>
            <a:r>
              <a:rPr lang="en-US" sz="2400" spc="-10" dirty="0">
                <a:latin typeface="Times New Roman"/>
                <a:cs typeface="Times New Roman"/>
              </a:rPr>
              <a:t>most </a:t>
            </a:r>
            <a:r>
              <a:rPr lang="en-US" sz="2400" dirty="0">
                <a:latin typeface="Times New Roman"/>
                <a:cs typeface="Times New Roman"/>
              </a:rPr>
              <a:t>proteins is between </a:t>
            </a:r>
            <a:r>
              <a:rPr lang="en-US" sz="2400" spc="-5" dirty="0">
                <a:latin typeface="Times New Roman"/>
                <a:cs typeface="Times New Roman"/>
              </a:rPr>
              <a:t>5.5</a:t>
            </a:r>
            <a:r>
              <a:rPr lang="en-US" sz="2400" spc="6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and</a:t>
            </a:r>
            <a:r>
              <a:rPr lang="en-US" sz="2400" spc="5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220 </a:t>
            </a:r>
            <a:r>
              <a:rPr lang="en-US" sz="2400" spc="-5" dirty="0" err="1" smtClean="0">
                <a:latin typeface="Times New Roman"/>
                <a:cs typeface="Times New Roman"/>
              </a:rPr>
              <a:t>kDa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476871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indent="-342900" algn="just">
              <a:lnSpc>
                <a:spcPct val="150000"/>
              </a:lnSpc>
              <a:spcBef>
                <a:spcPts val="580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spc="-5" dirty="0">
                <a:latin typeface="Times New Roman"/>
                <a:cs typeface="Times New Roman"/>
              </a:rPr>
              <a:t>Proteins </a:t>
            </a:r>
            <a:r>
              <a:rPr lang="en-US" sz="2400" dirty="0">
                <a:latin typeface="Times New Roman"/>
                <a:cs typeface="Times New Roman"/>
              </a:rPr>
              <a:t>do not exist </a:t>
            </a:r>
            <a:r>
              <a:rPr lang="en-US" sz="2400" spc="-5" dirty="0">
                <a:latin typeface="Times New Roman"/>
                <a:cs typeface="Times New Roman"/>
              </a:rPr>
              <a:t>as </a:t>
            </a:r>
            <a:r>
              <a:rPr lang="en-US" sz="2400" dirty="0">
                <a:latin typeface="Times New Roman"/>
                <a:cs typeface="Times New Roman"/>
              </a:rPr>
              <a:t>linear </a:t>
            </a:r>
            <a:r>
              <a:rPr lang="en-US" sz="2400" spc="-5" dirty="0">
                <a:latin typeface="Times New Roman"/>
                <a:cs typeface="Times New Roman"/>
              </a:rPr>
              <a:t>polypeptides but </a:t>
            </a:r>
            <a:r>
              <a:rPr lang="en-US" sz="2400" dirty="0">
                <a:latin typeface="Times New Roman"/>
                <a:cs typeface="Times New Roman"/>
              </a:rPr>
              <a:t>fold into a unique </a:t>
            </a:r>
            <a:r>
              <a:rPr lang="en-US" sz="2400" spc="-5" dirty="0">
                <a:latin typeface="Times New Roman"/>
                <a:cs typeface="Times New Roman"/>
              </a:rPr>
              <a:t>3-dimensional  </a:t>
            </a:r>
            <a:r>
              <a:rPr lang="en-US" sz="2400" dirty="0">
                <a:latin typeface="Times New Roman"/>
                <a:cs typeface="Times New Roman"/>
              </a:rPr>
              <a:t>structure.</a:t>
            </a:r>
          </a:p>
        </p:txBody>
      </p:sp>
      <p:sp>
        <p:nvSpPr>
          <p:cNvPr id="18" name="مستطيل 17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95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177929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014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shape of the protein </a:t>
            </a:r>
            <a:r>
              <a:rPr lang="en-US" sz="2400" spc="-5" dirty="0">
                <a:latin typeface="Times New Roman"/>
                <a:cs typeface="Times New Roman"/>
              </a:rPr>
              <a:t>is important </a:t>
            </a:r>
            <a:r>
              <a:rPr lang="en-US" sz="2400" dirty="0">
                <a:latin typeface="Times New Roman"/>
                <a:cs typeface="Times New Roman"/>
              </a:rPr>
              <a:t>for </a:t>
            </a:r>
            <a:r>
              <a:rPr lang="en-US" sz="2400" spc="-5" dirty="0">
                <a:latin typeface="Times New Roman"/>
                <a:cs typeface="Times New Roman"/>
              </a:rPr>
              <a:t>defining </a:t>
            </a:r>
            <a:r>
              <a:rPr lang="en-US" sz="2400" dirty="0">
                <a:latin typeface="Times New Roman"/>
                <a:cs typeface="Times New Roman"/>
              </a:rPr>
              <a:t>the protein</a:t>
            </a:r>
            <a:r>
              <a:rPr lang="en-US" sz="2400" spc="-95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function.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0" y="268150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575"/>
              </a:spcBef>
              <a:buFont typeface="Wingdings" pitchFamily="2" charset="2"/>
              <a:buChar char="ü"/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latin typeface="Times New Roman"/>
                <a:cs typeface="Times New Roman"/>
              </a:rPr>
              <a:t>linear sequence </a:t>
            </a:r>
            <a:r>
              <a:rPr lang="en-US" sz="2400" dirty="0">
                <a:latin typeface="Times New Roman"/>
                <a:cs typeface="Times New Roman"/>
              </a:rPr>
              <a:t>of </a:t>
            </a:r>
            <a:r>
              <a:rPr lang="en-US" sz="2400" spc="-5" dirty="0">
                <a:latin typeface="Times New Roman"/>
                <a:cs typeface="Times New Roman"/>
              </a:rPr>
              <a:t>the linked </a:t>
            </a:r>
            <a:r>
              <a:rPr lang="en-US" sz="2400" spc="-10" dirty="0">
                <a:latin typeface="Times New Roman"/>
                <a:cs typeface="Times New Roman"/>
              </a:rPr>
              <a:t>amino </a:t>
            </a:r>
            <a:r>
              <a:rPr lang="en-US" sz="2400" dirty="0">
                <a:latin typeface="Times New Roman"/>
                <a:cs typeface="Times New Roman"/>
              </a:rPr>
              <a:t>acids </a:t>
            </a:r>
            <a:r>
              <a:rPr lang="en-US" sz="2400" spc="-5" dirty="0">
                <a:latin typeface="Times New Roman"/>
                <a:cs typeface="Times New Roman"/>
              </a:rPr>
              <a:t>contains </a:t>
            </a:r>
            <a:r>
              <a:rPr lang="en-US" sz="2400" dirty="0">
                <a:latin typeface="Times New Roman"/>
                <a:cs typeface="Times New Roman"/>
              </a:rPr>
              <a:t>the </a:t>
            </a:r>
            <a:r>
              <a:rPr lang="en-US" sz="2400" spc="-5" dirty="0">
                <a:latin typeface="Times New Roman"/>
                <a:cs typeface="Times New Roman"/>
              </a:rPr>
              <a:t>information necessary </a:t>
            </a:r>
            <a:r>
              <a:rPr lang="en-US" sz="2400" spc="5" dirty="0">
                <a:latin typeface="Times New Roman"/>
                <a:cs typeface="Times New Roman"/>
              </a:rPr>
              <a:t>to  </a:t>
            </a:r>
            <a:r>
              <a:rPr lang="en-US" sz="2400" dirty="0">
                <a:latin typeface="Times New Roman"/>
                <a:cs typeface="Times New Roman"/>
              </a:rPr>
              <a:t>generate a protein </a:t>
            </a:r>
            <a:r>
              <a:rPr lang="en-US" sz="2400" spc="-5" dirty="0">
                <a:latin typeface="Times New Roman"/>
                <a:cs typeface="Times New Roman"/>
              </a:rPr>
              <a:t>molecule </a:t>
            </a:r>
            <a:r>
              <a:rPr lang="en-US" sz="2400" dirty="0">
                <a:latin typeface="Times New Roman"/>
                <a:cs typeface="Times New Roman"/>
              </a:rPr>
              <a:t>with a unique </a:t>
            </a:r>
            <a:r>
              <a:rPr lang="en-US" sz="2400" spc="-5" dirty="0">
                <a:latin typeface="Times New Roman"/>
                <a:cs typeface="Times New Roman"/>
              </a:rPr>
              <a:t>three-dimensional</a:t>
            </a:r>
            <a:r>
              <a:rPr lang="en-US" sz="2400" spc="-1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shape.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4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0" y="874197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Univers"/>
              </a:rPr>
              <a:t>Diseases can be caused </a:t>
            </a:r>
            <a:r>
              <a:rPr lang="en-US" sz="2400" dirty="0" smtClean="0">
                <a:solidFill>
                  <a:srgbClr val="FF0000"/>
                </a:solidFill>
                <a:latin typeface="Univers"/>
              </a:rPr>
              <a:t>by </a:t>
            </a:r>
          </a:p>
          <a:p>
            <a:pPr algn="just"/>
            <a:endParaRPr lang="en-US" sz="2400" dirty="0">
              <a:solidFill>
                <a:srgbClr val="FF0000"/>
              </a:solidFill>
              <a:latin typeface="Univers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Univers"/>
              </a:rPr>
              <a:t>Changes in </a:t>
            </a:r>
            <a:r>
              <a:rPr lang="en-US" sz="2400" dirty="0">
                <a:latin typeface="Univers"/>
              </a:rPr>
              <a:t>protein structure </a:t>
            </a:r>
            <a:r>
              <a:rPr lang="en-US" sz="2400" dirty="0" smtClean="0">
                <a:latin typeface="Univers"/>
              </a:rPr>
              <a:t>that affect </a:t>
            </a:r>
            <a:r>
              <a:rPr lang="en-US" sz="2400" dirty="0">
                <a:latin typeface="Univers"/>
              </a:rPr>
              <a:t>the protein’s ability to </a:t>
            </a:r>
            <a:r>
              <a:rPr lang="en-US" sz="2400" dirty="0" smtClean="0">
                <a:latin typeface="Univers"/>
              </a:rPr>
              <a:t>bind other </a:t>
            </a:r>
            <a:r>
              <a:rPr lang="en-US" sz="2400" dirty="0">
                <a:latin typeface="Univers"/>
              </a:rPr>
              <a:t>molecules and carry out its function</a:t>
            </a:r>
            <a:r>
              <a:rPr lang="en-US" sz="2400" dirty="0" smtClean="0">
                <a:latin typeface="Univers"/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Univers"/>
            </a:endParaRPr>
          </a:p>
          <a:p>
            <a:pPr algn="ctr"/>
            <a:r>
              <a:rPr lang="en-US" sz="4400" b="1" dirty="0" smtClean="0">
                <a:latin typeface="Univers"/>
              </a:rPr>
              <a:t>&amp;</a:t>
            </a:r>
          </a:p>
          <a:p>
            <a:pPr algn="ctr"/>
            <a:endParaRPr lang="en-US" sz="2400" dirty="0">
              <a:latin typeface="Univers"/>
            </a:endParaRPr>
          </a:p>
          <a:p>
            <a:pPr algn="ctr"/>
            <a:endParaRPr lang="en-US" sz="2400" dirty="0">
              <a:latin typeface="Univers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Univers"/>
              </a:rPr>
              <a:t>Conformational changes </a:t>
            </a:r>
            <a:r>
              <a:rPr lang="en-US" sz="2400" dirty="0">
                <a:latin typeface="Univers"/>
              </a:rPr>
              <a:t>in proteins that affect their </a:t>
            </a:r>
            <a:r>
              <a:rPr lang="en-US" sz="2400" dirty="0" smtClean="0">
                <a:latin typeface="Univers"/>
              </a:rPr>
              <a:t>solubility and </a:t>
            </a:r>
            <a:r>
              <a:rPr lang="en-US" sz="2400" dirty="0">
                <a:latin typeface="Univers"/>
              </a:rPr>
              <a:t>degradability.</a:t>
            </a:r>
            <a:endParaRPr lang="ar-IQ" sz="2400" dirty="0"/>
          </a:p>
        </p:txBody>
      </p:sp>
      <p:sp>
        <p:nvSpPr>
          <p:cNvPr id="10" name="مستطيل 9"/>
          <p:cNvSpPr/>
          <p:nvPr/>
        </p:nvSpPr>
        <p:spPr>
          <a:xfrm>
            <a:off x="-15027" y="1026597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400" dirty="0" smtClean="0">
                <a:solidFill>
                  <a:srgbClr val="FF0000"/>
                </a:solidFill>
              </a:rPr>
              <a:t>?</a:t>
            </a:r>
            <a:endParaRPr lang="ar-IQ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0" y="1766420"/>
            <a:ext cx="2395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Bef>
                <a:spcPts val="2014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There are	</a:t>
            </a:r>
            <a:r>
              <a:rPr lang="en-US" sz="2400" b="1" dirty="0">
                <a:latin typeface="Times New Roman"/>
                <a:cs typeface="Times New Roman"/>
              </a:rPr>
              <a:t>four  organizational levels </a:t>
            </a:r>
            <a:r>
              <a:rPr lang="en-US" sz="2400" dirty="0">
                <a:latin typeface="Times New Roman"/>
                <a:cs typeface="Times New Roman"/>
              </a:rPr>
              <a:t>of  protein structure: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" y="3492880"/>
            <a:ext cx="248562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57200">
              <a:lnSpc>
                <a:spcPct val="100000"/>
              </a:lnSpc>
              <a:spcBef>
                <a:spcPts val="925"/>
              </a:spcBef>
              <a:buFont typeface="+mj-lt"/>
              <a:buAutoNum type="alphaUcPeriod"/>
              <a:tabLst>
                <a:tab pos="433705" algn="l"/>
                <a:tab pos="434340" algn="l"/>
              </a:tabLst>
            </a:pP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Primary</a:t>
            </a:r>
            <a:endParaRPr lang="en-US" sz="2400" dirty="0">
              <a:latin typeface="Times New Roman"/>
              <a:cs typeface="Times New Roman"/>
            </a:endParaRPr>
          </a:p>
          <a:p>
            <a:pPr marL="548640" indent="-457200">
              <a:lnSpc>
                <a:spcPct val="100000"/>
              </a:lnSpc>
              <a:spcBef>
                <a:spcPts val="1440"/>
              </a:spcBef>
              <a:buFont typeface="+mj-lt"/>
              <a:buAutoNum type="alphaUcPeriod"/>
              <a:tabLst>
                <a:tab pos="433705" algn="l"/>
                <a:tab pos="434340" algn="l"/>
              </a:tabLst>
            </a:pPr>
            <a:r>
              <a:rPr lang="en-US" sz="24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Secondary</a:t>
            </a:r>
            <a:endParaRPr lang="en-US" sz="2400" dirty="0">
              <a:latin typeface="Times New Roman"/>
              <a:cs typeface="Times New Roman"/>
            </a:endParaRPr>
          </a:p>
          <a:p>
            <a:pPr marL="548640" indent="-457200">
              <a:lnSpc>
                <a:spcPct val="100000"/>
              </a:lnSpc>
              <a:spcBef>
                <a:spcPts val="1440"/>
              </a:spcBef>
              <a:buFont typeface="+mj-lt"/>
              <a:buAutoNum type="alphaUcPeriod"/>
              <a:tabLst>
                <a:tab pos="433705" algn="l"/>
                <a:tab pos="434340" algn="l"/>
              </a:tabLst>
            </a:pPr>
            <a:r>
              <a:rPr lang="en-US" sz="2400" b="1" spc="-30" dirty="0">
                <a:solidFill>
                  <a:srgbClr val="006FC0"/>
                </a:solidFill>
                <a:latin typeface="Times New Roman"/>
                <a:cs typeface="Times New Roman"/>
              </a:rPr>
              <a:t>Tertiary</a:t>
            </a:r>
            <a:endParaRPr lang="en-US" sz="2400" dirty="0">
              <a:latin typeface="Times New Roman"/>
              <a:cs typeface="Times New Roman"/>
            </a:endParaRPr>
          </a:p>
          <a:p>
            <a:pPr marL="548640" indent="-457200">
              <a:lnSpc>
                <a:spcPct val="100000"/>
              </a:lnSpc>
              <a:spcBef>
                <a:spcPts val="1440"/>
              </a:spcBef>
              <a:buFont typeface="+mj-lt"/>
              <a:buAutoNum type="alphaUcPeriod"/>
              <a:tabLst>
                <a:tab pos="433705" algn="l"/>
                <a:tab pos="434340" algn="l"/>
              </a:tabLst>
            </a:pPr>
            <a:r>
              <a:rPr lang="en-US" sz="2400" b="1" dirty="0">
                <a:solidFill>
                  <a:srgbClr val="006FC0"/>
                </a:solidFill>
                <a:latin typeface="Times New Roman"/>
                <a:cs typeface="Times New Roman"/>
              </a:rPr>
              <a:t>Quaternary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sp>
        <p:nvSpPr>
          <p:cNvPr id="15" name="object 3"/>
          <p:cNvSpPr/>
          <p:nvPr/>
        </p:nvSpPr>
        <p:spPr>
          <a:xfrm>
            <a:off x="2631572" y="1709534"/>
            <a:ext cx="6482700" cy="4429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مستطيل 15"/>
          <p:cNvSpPr/>
          <p:nvPr/>
        </p:nvSpPr>
        <p:spPr>
          <a:xfrm>
            <a:off x="6705190" y="774814"/>
            <a:ext cx="1898277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 &amp; 2.2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69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2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  <a:endParaRPr lang="en-US" sz="14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1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medical 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college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00800"/>
            <a:ext cx="9144000" cy="45489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2"/>
            <a:ext cx="759825" cy="742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"/>
          <a:stretch/>
        </p:blipFill>
        <p:spPr>
          <a:xfrm>
            <a:off x="8368937" y="6409955"/>
            <a:ext cx="775063" cy="450618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" y="17664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2014"/>
              </a:spcBef>
              <a:buFont typeface="+mj-lt"/>
              <a:buAutoNum type="alphaUcPeriod"/>
              <a:tabLst>
                <a:tab pos="354965" algn="l"/>
                <a:tab pos="355600" algn="l"/>
              </a:tabLst>
            </a:pPr>
            <a:r>
              <a:rPr lang="en-US" sz="2400" b="1" spc="-5" dirty="0">
                <a:solidFill>
                  <a:schemeClr val="accent1"/>
                </a:solidFill>
                <a:latin typeface="Arial Narrow"/>
                <a:cs typeface="Arial Narrow"/>
              </a:rPr>
              <a:t>Primary Structure Of</a:t>
            </a:r>
            <a:r>
              <a:rPr lang="en-US" sz="2400" b="1" spc="5" dirty="0">
                <a:solidFill>
                  <a:schemeClr val="accent1"/>
                </a:solidFill>
                <a:latin typeface="Arial Narrow"/>
                <a:cs typeface="Arial Narrow"/>
              </a:rPr>
              <a:t> </a:t>
            </a:r>
            <a:r>
              <a:rPr lang="en-US" sz="2400" b="1" spc="-5" dirty="0">
                <a:solidFill>
                  <a:schemeClr val="accent1"/>
                </a:solidFill>
                <a:latin typeface="Arial Narrow"/>
                <a:cs typeface="Arial Narrow"/>
              </a:rPr>
              <a:t>Proteins</a:t>
            </a:r>
            <a:r>
              <a:rPr lang="en-US" sz="2400" b="1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.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The sequence of </a:t>
            </a:r>
            <a:r>
              <a:rPr lang="en-US" sz="2400" spc="-5" dirty="0">
                <a:latin typeface="Times New Roman"/>
                <a:cs typeface="Times New Roman"/>
              </a:rPr>
              <a:t>amino </a:t>
            </a:r>
            <a:r>
              <a:rPr lang="en-US" sz="2400" dirty="0">
                <a:latin typeface="Times New Roman"/>
                <a:cs typeface="Times New Roman"/>
              </a:rPr>
              <a:t>acids in a</a:t>
            </a:r>
            <a:r>
              <a:rPr lang="en-US" sz="2400" spc="-3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protein.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954610" y="874600"/>
            <a:ext cx="3366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spc="-15" dirty="0">
                <a:solidFill>
                  <a:srgbClr val="FF0000"/>
                </a:solidFill>
              </a:rPr>
              <a:t>Protein</a:t>
            </a:r>
            <a:r>
              <a:rPr lang="en-US" sz="3600" spc="-10" dirty="0">
                <a:solidFill>
                  <a:srgbClr val="FF0000"/>
                </a:solidFill>
              </a:rPr>
              <a:t> Structure</a:t>
            </a:r>
            <a:endParaRPr lang="ar-IQ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ÙØªÙØ¬Ø© Ø¨Ø­Ø« Ø§ÙØµÙØ± Ø¹Ù âªpremiery structure of protein is the sequence of aa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6" y="2962147"/>
            <a:ext cx="7364123" cy="218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مستطيل 19"/>
          <p:cNvSpPr/>
          <p:nvPr/>
        </p:nvSpPr>
        <p:spPr>
          <a:xfrm>
            <a:off x="6602158" y="774814"/>
            <a:ext cx="235994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>
              <a:lnSpc>
                <a:spcPct val="130000"/>
              </a:lnSpc>
              <a:spcBef>
                <a:spcPts val="1445"/>
              </a:spcBef>
              <a:tabLst>
                <a:tab pos="31750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LO 2.1, 2.2&amp; 2.3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69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1952</Words>
  <Application>Microsoft Office PowerPoint</Application>
  <PresentationFormat>On-screen Show (4:3)</PresentationFormat>
  <Paragraphs>292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Narrow</vt:lpstr>
      <vt:lpstr>Berlin Sans FB Demi</vt:lpstr>
      <vt:lpstr>Calibri</vt:lpstr>
      <vt:lpstr>Calibri Light</vt:lpstr>
      <vt:lpstr>Times New Roman</vt:lpstr>
      <vt:lpstr>Univers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59</cp:revision>
  <dcterms:created xsi:type="dcterms:W3CDTF">2018-09-07T18:41:02Z</dcterms:created>
  <dcterms:modified xsi:type="dcterms:W3CDTF">2018-10-12T12:48:59Z</dcterms:modified>
</cp:coreProperties>
</file>